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4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74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02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54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46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82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36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63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22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16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B876D-05B5-43BE-8DD3-72F8E94D6C22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DC457-0C2A-47E1-AA25-70A77B0D7D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3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servatoires-fragilit&#233;s-grand-sud.fr/" TargetMode="External"/><Relationship Id="rId2" Type="http://schemas.openxmlformats.org/officeDocument/2006/relationships/hyperlink" Target="http://www.observatoiredesfragilites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bservatoires-fragilites-national.f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111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PERSPECTIVES ET DISCUSSIONS</a:t>
            </a:r>
            <a:endParaRPr lang="fr-FR" sz="3100" b="1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48472"/>
          </a:xfrm>
        </p:spPr>
        <p:txBody>
          <a:bodyPr>
            <a:normAutofit/>
          </a:bodyPr>
          <a:lstStyle/>
          <a:p>
            <a:pPr marL="57150" indent="0" algn="just">
              <a:buNone/>
            </a:pPr>
            <a:r>
              <a:rPr lang="fr-FR" sz="2000" b="1" dirty="0">
                <a:solidFill>
                  <a:srgbClr val="0070C0"/>
                </a:solidFill>
              </a:rPr>
              <a:t>Perspectives :</a:t>
            </a:r>
          </a:p>
          <a:p>
            <a:pPr marL="57150" indent="0" algn="just">
              <a:buNone/>
            </a:pPr>
            <a:r>
              <a:rPr lang="fr-FR" sz="2000" dirty="0">
                <a:solidFill>
                  <a:srgbClr val="0070C0"/>
                </a:solidFill>
              </a:rPr>
              <a:t>Croisement des données </a:t>
            </a:r>
            <a:r>
              <a:rPr lang="fr-FR" sz="2000" dirty="0" smtClean="0">
                <a:solidFill>
                  <a:srgbClr val="0070C0"/>
                </a:solidFill>
              </a:rPr>
              <a:t>nominatives (groupe </a:t>
            </a:r>
            <a:r>
              <a:rPr lang="fr-FR" sz="2000" dirty="0">
                <a:solidFill>
                  <a:srgbClr val="0070C0"/>
                </a:solidFill>
              </a:rPr>
              <a:t>de travail </a:t>
            </a:r>
            <a:r>
              <a:rPr lang="fr-FR" sz="2000" dirty="0" smtClean="0">
                <a:solidFill>
                  <a:srgbClr val="0070C0"/>
                </a:solidFill>
              </a:rPr>
              <a:t>pour </a:t>
            </a:r>
            <a:r>
              <a:rPr lang="fr-FR" sz="2000" dirty="0">
                <a:solidFill>
                  <a:srgbClr val="0070C0"/>
                </a:solidFill>
              </a:rPr>
              <a:t>préparer la mise en œuvre opérationnelle du décret du 14 mars 2017 relatif au croisement des données nominatives des bases de données Maladie/Retraite/ </a:t>
            </a:r>
            <a:r>
              <a:rPr lang="fr-FR" sz="2000" dirty="0" smtClean="0">
                <a:solidFill>
                  <a:srgbClr val="0070C0"/>
                </a:solidFill>
              </a:rPr>
              <a:t>Famille)</a:t>
            </a:r>
          </a:p>
          <a:p>
            <a:pPr marL="57150" indent="0" algn="just">
              <a:buNone/>
            </a:pPr>
            <a:endParaRPr lang="fr-FR" sz="2000" dirty="0" smtClean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2000" b="1" dirty="0" smtClean="0">
                <a:solidFill>
                  <a:srgbClr val="0070C0"/>
                </a:solidFill>
              </a:rPr>
              <a:t>Discussions:</a:t>
            </a:r>
            <a:endParaRPr lang="fr-FR" sz="2000" b="1" dirty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2000" dirty="0" smtClean="0">
                <a:solidFill>
                  <a:srgbClr val="0070C0"/>
                </a:solidFill>
              </a:rPr>
              <a:t>Mise </a:t>
            </a:r>
            <a:r>
              <a:rPr lang="fr-FR" sz="2000" dirty="0">
                <a:solidFill>
                  <a:srgbClr val="0070C0"/>
                </a:solidFill>
              </a:rPr>
              <a:t>à disposition de données et expertise statistique</a:t>
            </a:r>
          </a:p>
          <a:p>
            <a:pPr marL="457200" lvl="1" indent="0" algn="just">
              <a:buNone/>
            </a:pPr>
            <a:endParaRPr lang="fr-FR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2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Table </a:t>
            </a:r>
            <a:r>
              <a:rPr lang="fr-FR" b="1" dirty="0"/>
              <a:t>ronde 24 avril 2018 : Etat des lieux : qui observe quoi 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992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fr-FR" sz="28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DEFINITIONS, INTERPRETATION DES NOTIONS DE PAUVRETE, PRECARITE, FRAGILITE, VULNERABILITE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000" dirty="0" smtClean="0">
                <a:solidFill>
                  <a:srgbClr val="0070C0"/>
                </a:solidFill>
              </a:rPr>
              <a:t>La question de la fragilité sous l’angle de la fragilité des personnes </a:t>
            </a:r>
            <a:r>
              <a:rPr lang="fr-FR" sz="2000" dirty="0">
                <a:solidFill>
                  <a:srgbClr val="0070C0"/>
                </a:solidFill>
              </a:rPr>
              <a:t>retraitées non dépendantes</a:t>
            </a:r>
            <a:r>
              <a:rPr lang="fr-FR" sz="20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fr-FR" sz="2000" dirty="0">
              <a:solidFill>
                <a:srgbClr val="0070C0"/>
              </a:solidFill>
            </a:endParaRPr>
          </a:p>
          <a:p>
            <a:pPr algn="just"/>
            <a:r>
              <a:rPr lang="fr-FR" sz="2000" dirty="0" smtClean="0">
                <a:solidFill>
                  <a:srgbClr val="0070C0"/>
                </a:solidFill>
              </a:rPr>
              <a:t>Les </a:t>
            </a:r>
            <a:r>
              <a:rPr lang="fr-FR" sz="2000" dirty="0">
                <a:solidFill>
                  <a:srgbClr val="0070C0"/>
                </a:solidFill>
              </a:rPr>
              <a:t>experts en gérontologie s’accordent sur le fait que cet état se caractérise par :</a:t>
            </a:r>
          </a:p>
          <a:p>
            <a:pPr lvl="1" algn="just"/>
            <a:r>
              <a:rPr lang="fr-FR" sz="2000" dirty="0" smtClean="0">
                <a:solidFill>
                  <a:srgbClr val="0070C0"/>
                </a:solidFill>
              </a:rPr>
              <a:t>Des </a:t>
            </a:r>
            <a:r>
              <a:rPr lang="fr-FR" sz="2000" dirty="0">
                <a:solidFill>
                  <a:srgbClr val="0070C0"/>
                </a:solidFill>
              </a:rPr>
              <a:t>réserves fonctionnelles limitées, </a:t>
            </a:r>
            <a:endParaRPr lang="fr-FR" sz="2000" dirty="0" smtClean="0">
              <a:solidFill>
                <a:srgbClr val="0070C0"/>
              </a:solidFill>
            </a:endParaRPr>
          </a:p>
          <a:p>
            <a:pPr lvl="1" algn="just"/>
            <a:r>
              <a:rPr lang="fr-FR" sz="2000" dirty="0" smtClean="0">
                <a:solidFill>
                  <a:srgbClr val="0070C0"/>
                </a:solidFill>
              </a:rPr>
              <a:t>Une </a:t>
            </a:r>
            <a:r>
              <a:rPr lang="fr-FR" sz="2000" dirty="0">
                <a:solidFill>
                  <a:srgbClr val="0070C0"/>
                </a:solidFill>
              </a:rPr>
              <a:t>forte vulnérabilité à des évènements pouvant amoindrir ces ressources </a:t>
            </a:r>
            <a:r>
              <a:rPr lang="fr-FR" sz="2000" dirty="0" smtClean="0">
                <a:solidFill>
                  <a:srgbClr val="0070C0"/>
                </a:solidFill>
              </a:rPr>
              <a:t>fonctionnelles.</a:t>
            </a:r>
          </a:p>
          <a:p>
            <a:pPr algn="just"/>
            <a:endParaRPr lang="fr-FR" sz="2000" dirty="0" smtClean="0">
              <a:solidFill>
                <a:srgbClr val="0070C0"/>
              </a:solidFill>
            </a:endParaRPr>
          </a:p>
          <a:p>
            <a:pPr algn="just"/>
            <a:r>
              <a:rPr lang="fr-FR" sz="2000" dirty="0" smtClean="0">
                <a:solidFill>
                  <a:srgbClr val="0070C0"/>
                </a:solidFill>
              </a:rPr>
              <a:t>Une fois identifiées, des solutions de soutien existent.</a:t>
            </a:r>
          </a:p>
          <a:p>
            <a:pPr algn="just"/>
            <a:endParaRPr lang="fr-FR" sz="2000" dirty="0" smtClean="0">
              <a:solidFill>
                <a:srgbClr val="0070C0"/>
              </a:solidFill>
            </a:endParaRPr>
          </a:p>
          <a:p>
            <a:pPr algn="just"/>
            <a:r>
              <a:rPr lang="fr-FR" sz="2000" dirty="0" smtClean="0">
                <a:solidFill>
                  <a:srgbClr val="0070C0"/>
                </a:solidFill>
              </a:rPr>
              <a:t>Un défi: la </a:t>
            </a:r>
            <a:r>
              <a:rPr lang="fr-FR" sz="2000" dirty="0">
                <a:solidFill>
                  <a:srgbClr val="0070C0"/>
                </a:solidFill>
              </a:rPr>
              <a:t>probabilité de </a:t>
            </a:r>
            <a:r>
              <a:rPr lang="fr-FR" sz="2000" dirty="0" smtClean="0">
                <a:solidFill>
                  <a:srgbClr val="0070C0"/>
                </a:solidFill>
              </a:rPr>
              <a:t>pré cibler </a:t>
            </a:r>
            <a:r>
              <a:rPr lang="fr-FR" sz="2000" dirty="0">
                <a:solidFill>
                  <a:srgbClr val="0070C0"/>
                </a:solidFill>
              </a:rPr>
              <a:t>des personnes potentiellement </a:t>
            </a:r>
            <a:r>
              <a:rPr lang="fr-FR" sz="2000" dirty="0" smtClean="0">
                <a:solidFill>
                  <a:srgbClr val="0070C0"/>
                </a:solidFill>
              </a:rPr>
              <a:t>fragiles </a:t>
            </a:r>
            <a:r>
              <a:rPr lang="fr-FR" sz="2000" dirty="0">
                <a:solidFill>
                  <a:srgbClr val="0070C0"/>
                </a:solidFill>
              </a:rPr>
              <a:t>en utilisant les données issues de l’Assurance Maladie et de l’Assurance Retraite.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5475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PRODUCTION </a:t>
            </a:r>
            <a:r>
              <a:rPr lang="fr-FR" sz="31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ET ACCESSIBILITE DES DONNEES AUX DIFFERENTS ECHELONS POUR UNE APPROCHE MULTIDIMENSIONNELLE DE LA PAUVRETE, PRECARITE, FRAGILITE, VULNERABILITE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70527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sz="2200" b="1" dirty="0" smtClean="0">
                <a:solidFill>
                  <a:srgbClr val="0070C0"/>
                </a:solidFill>
              </a:rPr>
              <a:t>Les </a:t>
            </a:r>
            <a:r>
              <a:rPr lang="fr-FR" sz="2200" b="1" dirty="0">
                <a:solidFill>
                  <a:srgbClr val="0070C0"/>
                </a:solidFill>
              </a:rPr>
              <a:t>observatoires régionaux des situations de fragilité : repérer pour mieux </a:t>
            </a:r>
            <a:r>
              <a:rPr lang="fr-FR" sz="2200" b="1" dirty="0" smtClean="0">
                <a:solidFill>
                  <a:srgbClr val="0070C0"/>
                </a:solidFill>
              </a:rPr>
              <a:t>agir:</a:t>
            </a:r>
          </a:p>
          <a:p>
            <a:pPr marL="0" indent="0" algn="just">
              <a:buNone/>
            </a:pPr>
            <a:endParaRPr lang="fr-FR" sz="2200" dirty="0" smtClean="0">
              <a:solidFill>
                <a:srgbClr val="0070C0"/>
              </a:solidFill>
            </a:endParaRPr>
          </a:p>
          <a:p>
            <a:pPr algn="just"/>
            <a:r>
              <a:rPr lang="fr-FR" sz="2200" dirty="0" smtClean="0">
                <a:solidFill>
                  <a:srgbClr val="0070C0"/>
                </a:solidFill>
              </a:rPr>
              <a:t>Il </a:t>
            </a:r>
            <a:r>
              <a:rPr lang="fr-FR" sz="2200" dirty="0">
                <a:solidFill>
                  <a:srgbClr val="0070C0"/>
                </a:solidFill>
              </a:rPr>
              <a:t>y a quelques années, les caisses ont été appelées, à partir de l’exploitation des données locales, à mettre en place un observatoire des situations de fragilité permettant une meilleure connaissance des populations et une détection des situations individuelles</a:t>
            </a:r>
            <a:r>
              <a:rPr lang="fr-FR" sz="22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fr-FR" sz="2200" dirty="0">
              <a:solidFill>
                <a:srgbClr val="0070C0"/>
              </a:solidFill>
            </a:endParaRPr>
          </a:p>
          <a:p>
            <a:pPr algn="just"/>
            <a:r>
              <a:rPr lang="fr-FR" sz="2200" dirty="0">
                <a:solidFill>
                  <a:srgbClr val="0070C0"/>
                </a:solidFill>
              </a:rPr>
              <a:t>L’enjeu pour les organismes de la Sécurité Sociale, à partir du repérage de la fragilité, est de faciliter l’accès aux droits et aux soins ainsi qu’aux dispositifs de prévention des personnes fragilisées</a:t>
            </a:r>
            <a:r>
              <a:rPr lang="fr-FR" sz="2200" dirty="0" smtClean="0">
                <a:solidFill>
                  <a:srgbClr val="0070C0"/>
                </a:solidFill>
              </a:rPr>
              <a:t>.</a:t>
            </a:r>
          </a:p>
          <a:p>
            <a:endParaRPr lang="fr-FR" sz="2800" b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6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PRODUCTION </a:t>
            </a:r>
            <a:r>
              <a:rPr lang="fr-FR" sz="31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ET ACCESSIBILITE DES DONNEES AUX DIFFERENTS ECHELONS POUR UNE APPROCHE MULTIDIMENSIONNELLE DE LA PAUVRETE, PRECARITE, FRAGILITE, VULNERABILITE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248472"/>
          </a:xfrm>
        </p:spPr>
        <p:txBody>
          <a:bodyPr>
            <a:normAutofit fontScale="47500" lnSpcReduction="20000"/>
          </a:bodyPr>
          <a:lstStyle/>
          <a:p>
            <a:pPr algn="just"/>
            <a:endParaRPr lang="fr-FR" sz="4200" b="1" dirty="0" smtClean="0">
              <a:solidFill>
                <a:srgbClr val="0070C0"/>
              </a:solidFill>
            </a:endParaRPr>
          </a:p>
          <a:p>
            <a:pPr algn="just"/>
            <a:r>
              <a:rPr lang="fr-FR" sz="4200" b="1" dirty="0" smtClean="0">
                <a:solidFill>
                  <a:srgbClr val="0070C0"/>
                </a:solidFill>
              </a:rPr>
              <a:t>Les </a:t>
            </a:r>
            <a:r>
              <a:rPr lang="fr-FR" sz="4200" b="1" dirty="0">
                <a:solidFill>
                  <a:srgbClr val="0070C0"/>
                </a:solidFill>
              </a:rPr>
              <a:t>objectifs </a:t>
            </a:r>
            <a:r>
              <a:rPr lang="fr-FR" sz="4200" b="1" dirty="0" smtClean="0">
                <a:solidFill>
                  <a:srgbClr val="0070C0"/>
                </a:solidFill>
              </a:rPr>
              <a:t>:</a:t>
            </a:r>
          </a:p>
          <a:p>
            <a:pPr algn="just">
              <a:buFontTx/>
              <a:buChar char="-"/>
            </a:pPr>
            <a:r>
              <a:rPr lang="fr-FR" sz="4200" dirty="0" smtClean="0">
                <a:solidFill>
                  <a:srgbClr val="0070C0"/>
                </a:solidFill>
              </a:rPr>
              <a:t>Cibler </a:t>
            </a:r>
            <a:r>
              <a:rPr lang="fr-FR" sz="4200" dirty="0">
                <a:solidFill>
                  <a:srgbClr val="0070C0"/>
                </a:solidFill>
              </a:rPr>
              <a:t>les assurés à risque </a:t>
            </a:r>
          </a:p>
          <a:p>
            <a:pPr algn="just">
              <a:buFontTx/>
              <a:buChar char="-"/>
            </a:pPr>
            <a:r>
              <a:rPr lang="fr-FR" sz="4200" dirty="0" smtClean="0">
                <a:solidFill>
                  <a:srgbClr val="0070C0"/>
                </a:solidFill>
              </a:rPr>
              <a:t>Identifier </a:t>
            </a:r>
            <a:r>
              <a:rPr lang="fr-FR" sz="4200" dirty="0">
                <a:solidFill>
                  <a:srgbClr val="0070C0"/>
                </a:solidFill>
              </a:rPr>
              <a:t>les territoires prioritaires d’intervention</a:t>
            </a:r>
          </a:p>
          <a:p>
            <a:pPr algn="just">
              <a:buFontTx/>
              <a:buChar char="-"/>
            </a:pPr>
            <a:r>
              <a:rPr lang="fr-FR" sz="4200" dirty="0">
                <a:solidFill>
                  <a:srgbClr val="0070C0"/>
                </a:solidFill>
              </a:rPr>
              <a:t>Partager les diagnostics territoriaux avec les partenaires afin d’engager des collaborations</a:t>
            </a:r>
          </a:p>
          <a:p>
            <a:pPr marL="0" indent="0" algn="just">
              <a:buNone/>
            </a:pPr>
            <a:endParaRPr lang="fr-FR" sz="1800" dirty="0" smtClean="0">
              <a:solidFill>
                <a:srgbClr val="0070C0"/>
              </a:solidFill>
            </a:endParaRPr>
          </a:p>
          <a:p>
            <a:pPr algn="just"/>
            <a:r>
              <a:rPr lang="fr-FR" sz="4200" b="1" dirty="0">
                <a:solidFill>
                  <a:srgbClr val="0070C0"/>
                </a:solidFill>
              </a:rPr>
              <a:t>Les indicateurs de fragilité disponibles </a:t>
            </a:r>
            <a:r>
              <a:rPr lang="fr-FR" sz="4200" b="1" dirty="0" smtClean="0">
                <a:solidFill>
                  <a:srgbClr val="0070C0"/>
                </a:solidFill>
              </a:rPr>
              <a:t>:</a:t>
            </a:r>
            <a:endParaRPr lang="fr-FR" sz="4200" b="1" dirty="0">
              <a:solidFill>
                <a:srgbClr val="0070C0"/>
              </a:solidFill>
            </a:endParaRPr>
          </a:p>
          <a:p>
            <a:pPr algn="just">
              <a:buFontTx/>
              <a:buChar char="-"/>
            </a:pPr>
            <a:r>
              <a:rPr lang="fr-FR" sz="4200" dirty="0">
                <a:solidFill>
                  <a:srgbClr val="0070C0"/>
                </a:solidFill>
              </a:rPr>
              <a:t>Fragilité démographique</a:t>
            </a:r>
          </a:p>
          <a:p>
            <a:pPr algn="just">
              <a:buFontTx/>
              <a:buChar char="-"/>
            </a:pPr>
            <a:r>
              <a:rPr lang="fr-FR" sz="4200" dirty="0">
                <a:solidFill>
                  <a:srgbClr val="0070C0"/>
                </a:solidFill>
              </a:rPr>
              <a:t>Fragilité économique </a:t>
            </a:r>
          </a:p>
          <a:p>
            <a:pPr algn="just">
              <a:buFontTx/>
              <a:buChar char="-"/>
            </a:pPr>
            <a:r>
              <a:rPr lang="fr-FR" sz="4200" dirty="0">
                <a:solidFill>
                  <a:srgbClr val="0070C0"/>
                </a:solidFill>
              </a:rPr>
              <a:t>Conditions de vie </a:t>
            </a:r>
          </a:p>
          <a:p>
            <a:pPr algn="just">
              <a:buFontTx/>
              <a:buChar char="-"/>
            </a:pPr>
            <a:r>
              <a:rPr lang="fr-FR" sz="4200" dirty="0">
                <a:solidFill>
                  <a:srgbClr val="0070C0"/>
                </a:solidFill>
              </a:rPr>
              <a:t>Offre de soins </a:t>
            </a:r>
          </a:p>
          <a:p>
            <a:pPr algn="just">
              <a:buFontTx/>
              <a:buChar char="-"/>
            </a:pPr>
            <a:r>
              <a:rPr lang="fr-FR" sz="4200" dirty="0">
                <a:solidFill>
                  <a:srgbClr val="0070C0"/>
                </a:solidFill>
              </a:rPr>
              <a:t>Recours aux soins </a:t>
            </a:r>
          </a:p>
          <a:p>
            <a:pPr algn="just">
              <a:buFontTx/>
              <a:buChar char="-"/>
            </a:pPr>
            <a:r>
              <a:rPr lang="fr-FR" sz="4200" dirty="0">
                <a:solidFill>
                  <a:srgbClr val="0070C0"/>
                </a:solidFill>
              </a:rPr>
              <a:t>Fragilité globale</a:t>
            </a:r>
          </a:p>
        </p:txBody>
      </p:sp>
    </p:spTree>
    <p:extLst>
      <p:ext uri="{BB962C8B-B14F-4D97-AF65-F5344CB8AC3E}">
        <p14:creationId xmlns:p14="http://schemas.microsoft.com/office/powerpoint/2010/main" val="356736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PRODUCTION </a:t>
            </a:r>
            <a:r>
              <a:rPr lang="fr-FR" sz="31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ET ACCESSIBILITE DES DONNEES AUX DIFFERENTS ECHELONS POUR UNE APPROCHE MULTIDIMENSIONNELLE DE LA PAUVRETE, PRECARITE, FRAGILITE, VULNERABILITE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74441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fr-FR" dirty="0">
                <a:solidFill>
                  <a:srgbClr val="0070C0"/>
                </a:solidFill>
              </a:rPr>
              <a:t>Les données territorialisées (sous forme de </a:t>
            </a:r>
            <a:r>
              <a:rPr lang="fr-FR" dirty="0" smtClean="0">
                <a:solidFill>
                  <a:srgbClr val="0070C0"/>
                </a:solidFill>
              </a:rPr>
              <a:t>cartes dynamiques, </a:t>
            </a:r>
            <a:r>
              <a:rPr lang="fr-FR" dirty="0">
                <a:solidFill>
                  <a:srgbClr val="0070C0"/>
                </a:solidFill>
              </a:rPr>
              <a:t>de tableurs Excel ou encore de graphiques d’évolution) sont issues de requêtes nationales labellisées élaborées par la CNAMTS et la </a:t>
            </a:r>
            <a:r>
              <a:rPr lang="fr-FR" dirty="0" smtClean="0">
                <a:solidFill>
                  <a:srgbClr val="0070C0"/>
                </a:solidFill>
              </a:rPr>
              <a:t>CNAV. </a:t>
            </a:r>
            <a:endParaRPr lang="fr-FR" dirty="0">
              <a:solidFill>
                <a:srgbClr val="0070C0"/>
              </a:solidFill>
            </a:endParaRPr>
          </a:p>
          <a:p>
            <a:pPr algn="just"/>
            <a:endParaRPr lang="fr-FR" dirty="0">
              <a:solidFill>
                <a:srgbClr val="0070C0"/>
              </a:solidFill>
            </a:endParaRPr>
          </a:p>
          <a:p>
            <a:pPr algn="just"/>
            <a:r>
              <a:rPr lang="fr-FR" dirty="0">
                <a:solidFill>
                  <a:srgbClr val="0070C0"/>
                </a:solidFill>
              </a:rPr>
              <a:t>Elles sont consultables par commune, canton, EPCI, </a:t>
            </a:r>
            <a:r>
              <a:rPr lang="fr-FR" dirty="0" smtClean="0">
                <a:solidFill>
                  <a:srgbClr val="0070C0"/>
                </a:solidFill>
              </a:rPr>
              <a:t>département:</a:t>
            </a:r>
          </a:p>
          <a:p>
            <a:pPr lvl="1" algn="just"/>
            <a:r>
              <a:rPr lang="fr-FR" sz="3200" u="sng" dirty="0" smtClean="0">
                <a:solidFill>
                  <a:srgbClr val="0070C0"/>
                </a:solidFill>
              </a:rPr>
              <a:t>au </a:t>
            </a:r>
            <a:r>
              <a:rPr lang="fr-FR" sz="3200" u="sng" dirty="0">
                <a:solidFill>
                  <a:srgbClr val="0070C0"/>
                </a:solidFill>
              </a:rPr>
              <a:t>moyen </a:t>
            </a:r>
            <a:r>
              <a:rPr lang="fr-FR" sz="3200" u="sng" dirty="0" smtClean="0">
                <a:solidFill>
                  <a:srgbClr val="0070C0"/>
                </a:solidFill>
              </a:rPr>
              <a:t>de systèmes d’informations géographiques</a:t>
            </a:r>
            <a:r>
              <a:rPr lang="fr-FR" sz="3200" u="sng" dirty="0" smtClean="0">
                <a:solidFill>
                  <a:srgbClr val="0070C0"/>
                </a:solidFill>
              </a:rPr>
              <a:t>: </a:t>
            </a:r>
            <a:endParaRPr lang="fr-FR" sz="3200" u="sng" dirty="0" smtClean="0">
              <a:solidFill>
                <a:srgbClr val="0070C0"/>
              </a:solidFill>
            </a:endParaRPr>
          </a:p>
          <a:p>
            <a:pPr lvl="2" algn="just"/>
            <a:r>
              <a:rPr lang="fr-FR" sz="3200" dirty="0" smtClean="0">
                <a:solidFill>
                  <a:srgbClr val="0070C0"/>
                </a:solidFill>
              </a:rPr>
              <a:t>Grand </a:t>
            </a:r>
            <a:r>
              <a:rPr lang="fr-FR" sz="3200" dirty="0">
                <a:solidFill>
                  <a:srgbClr val="0070C0"/>
                </a:solidFill>
              </a:rPr>
              <a:t>Nord : </a:t>
            </a:r>
            <a:r>
              <a:rPr lang="fr-FR" sz="3200" dirty="0" smtClean="0">
                <a:solidFill>
                  <a:srgbClr val="0070C0"/>
                </a:solidFill>
                <a:hlinkClick r:id="rId2"/>
              </a:rPr>
              <a:t>www.observatoiredesfragilites.fr</a:t>
            </a:r>
            <a:endParaRPr lang="fr-FR" sz="3200" dirty="0" smtClean="0">
              <a:solidFill>
                <a:srgbClr val="0070C0"/>
              </a:solidFill>
            </a:endParaRPr>
          </a:p>
          <a:p>
            <a:pPr lvl="2" algn="just"/>
            <a:r>
              <a:rPr lang="fr-FR" sz="3200" dirty="0" smtClean="0">
                <a:solidFill>
                  <a:srgbClr val="0070C0"/>
                </a:solidFill>
              </a:rPr>
              <a:t>Grand Sud: </a:t>
            </a:r>
            <a:r>
              <a:rPr lang="fr-FR" sz="3200" dirty="0" smtClean="0">
                <a:solidFill>
                  <a:srgbClr val="0070C0"/>
                </a:solidFill>
                <a:hlinkClick r:id="rId3"/>
              </a:rPr>
              <a:t>www.observatoires-fragilités-grand-sud.fr</a:t>
            </a:r>
            <a:endParaRPr lang="fr-FR" sz="3200" dirty="0" smtClean="0">
              <a:solidFill>
                <a:srgbClr val="0070C0"/>
              </a:solidFill>
            </a:endParaRPr>
          </a:p>
          <a:p>
            <a:pPr lvl="2" algn="just"/>
            <a:endParaRPr lang="fr-FR" sz="3200" dirty="0" smtClean="0">
              <a:solidFill>
                <a:srgbClr val="0070C0"/>
              </a:solidFill>
            </a:endParaRPr>
          </a:p>
          <a:p>
            <a:pPr lvl="1" algn="just"/>
            <a:r>
              <a:rPr lang="fr-FR" sz="3200" u="sng" dirty="0" smtClean="0">
                <a:solidFill>
                  <a:srgbClr val="0070C0"/>
                </a:solidFill>
              </a:rPr>
              <a:t>sur </a:t>
            </a:r>
            <a:r>
              <a:rPr lang="fr-FR" sz="3200" u="sng" dirty="0">
                <a:solidFill>
                  <a:srgbClr val="0070C0"/>
                </a:solidFill>
              </a:rPr>
              <a:t>un portail </a:t>
            </a:r>
            <a:r>
              <a:rPr lang="fr-FR" sz="3200" u="sng" dirty="0" smtClean="0">
                <a:solidFill>
                  <a:srgbClr val="0070C0"/>
                </a:solidFill>
              </a:rPr>
              <a:t>national: </a:t>
            </a:r>
            <a:r>
              <a:rPr lang="fr-FR" sz="3200" dirty="0">
                <a:solidFill>
                  <a:srgbClr val="0070C0"/>
                </a:solidFill>
                <a:hlinkClick r:id="rId4"/>
              </a:rPr>
              <a:t>https://</a:t>
            </a:r>
            <a:r>
              <a:rPr lang="fr-FR" sz="3200" dirty="0" smtClean="0">
                <a:solidFill>
                  <a:srgbClr val="0070C0"/>
                </a:solidFill>
                <a:hlinkClick r:id="rId4"/>
              </a:rPr>
              <a:t>www.observatoires-fragilites-national.fr</a:t>
            </a:r>
            <a:endParaRPr lang="fr-FR" sz="3200" dirty="0" smtClean="0">
              <a:solidFill>
                <a:srgbClr val="0070C0"/>
              </a:solidFill>
            </a:endParaRPr>
          </a:p>
          <a:p>
            <a:pPr lvl="1" algn="just"/>
            <a:endParaRPr lang="fr-FR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26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APPROCHE </a:t>
            </a:r>
            <a:r>
              <a:rPr lang="fr-FR" sz="31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QUALITATIVE ET QUANTITATIVE DE LA PAUVRETE, PRECARITE, FRAGILITE, VULNERABILITE : COMMENT CONSTRUIRE DU QUALITATIF, UNE FINESSE DE REGARD, DE L’ANALYSE EN ARTICULATION AVEC LE QUANTITATIF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952328"/>
          </a:xfrm>
        </p:spPr>
        <p:txBody>
          <a:bodyPr>
            <a:normAutofit fontScale="70000" lnSpcReduction="20000"/>
          </a:bodyPr>
          <a:lstStyle/>
          <a:p>
            <a:pPr marL="57150" indent="0" algn="just">
              <a:buNone/>
            </a:pPr>
            <a:r>
              <a:rPr lang="fr-FR" sz="2900" b="1" dirty="0" smtClean="0">
                <a:solidFill>
                  <a:srgbClr val="0070C0"/>
                </a:solidFill>
              </a:rPr>
              <a:t>Opportunités d’un </a:t>
            </a:r>
            <a:r>
              <a:rPr lang="fr-FR" sz="2900" b="1" dirty="0">
                <a:solidFill>
                  <a:srgbClr val="0070C0"/>
                </a:solidFill>
              </a:rPr>
              <a:t>outil de cartographie </a:t>
            </a:r>
            <a:r>
              <a:rPr lang="fr-FR" sz="2900" b="1" dirty="0" smtClean="0">
                <a:solidFill>
                  <a:srgbClr val="0070C0"/>
                </a:solidFill>
              </a:rPr>
              <a:t>cliquable:</a:t>
            </a:r>
          </a:p>
          <a:p>
            <a:pPr marL="57150" indent="0" algn="just">
              <a:buNone/>
            </a:pPr>
            <a:endParaRPr lang="fr-FR" sz="2900" dirty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r>
              <a:rPr lang="fr-FR" sz="2900" dirty="0" smtClean="0">
                <a:solidFill>
                  <a:srgbClr val="0070C0"/>
                </a:solidFill>
              </a:rPr>
              <a:t>Autonomie et réactivité des </a:t>
            </a:r>
            <a:r>
              <a:rPr lang="fr-FR" sz="2900" dirty="0">
                <a:solidFill>
                  <a:srgbClr val="0070C0"/>
                </a:solidFill>
              </a:rPr>
              <a:t>acteurs de terrains et </a:t>
            </a:r>
            <a:r>
              <a:rPr lang="fr-FR" sz="2900" dirty="0" smtClean="0">
                <a:solidFill>
                  <a:srgbClr val="0070C0"/>
                </a:solidFill>
              </a:rPr>
              <a:t>des </a:t>
            </a:r>
            <a:r>
              <a:rPr lang="fr-FR" sz="2900" dirty="0">
                <a:solidFill>
                  <a:srgbClr val="0070C0"/>
                </a:solidFill>
              </a:rPr>
              <a:t>managers opérationnels </a:t>
            </a:r>
            <a:endParaRPr lang="fr-FR" sz="2900" dirty="0" smtClean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endParaRPr lang="fr-FR" sz="2900" dirty="0" smtClean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r>
              <a:rPr lang="fr-FR" sz="2900" dirty="0" smtClean="0">
                <a:solidFill>
                  <a:srgbClr val="0070C0"/>
                </a:solidFill>
              </a:rPr>
              <a:t>Harmonisation et </a:t>
            </a:r>
            <a:r>
              <a:rPr lang="fr-FR" sz="2900" dirty="0">
                <a:solidFill>
                  <a:srgbClr val="0070C0"/>
                </a:solidFill>
              </a:rPr>
              <a:t>de </a:t>
            </a:r>
            <a:r>
              <a:rPr lang="fr-FR" sz="2900" dirty="0" smtClean="0">
                <a:solidFill>
                  <a:srgbClr val="0070C0"/>
                </a:solidFill>
              </a:rPr>
              <a:t>professionnalisation des </a:t>
            </a:r>
            <a:r>
              <a:rPr lang="fr-FR" sz="2900" dirty="0">
                <a:solidFill>
                  <a:srgbClr val="0070C0"/>
                </a:solidFill>
              </a:rPr>
              <a:t>pratiques de </a:t>
            </a:r>
            <a:r>
              <a:rPr lang="fr-FR" sz="2900" dirty="0" smtClean="0">
                <a:solidFill>
                  <a:srgbClr val="0070C0"/>
                </a:solidFill>
              </a:rPr>
              <a:t>représentations </a:t>
            </a:r>
            <a:r>
              <a:rPr lang="fr-FR" sz="2900" dirty="0">
                <a:solidFill>
                  <a:srgbClr val="0070C0"/>
                </a:solidFill>
              </a:rPr>
              <a:t>cartographiques entre les caisses </a:t>
            </a:r>
            <a:endParaRPr lang="fr-FR" sz="2900" dirty="0" smtClean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endParaRPr lang="fr-FR" sz="2900" dirty="0" smtClean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r>
              <a:rPr lang="fr-FR" sz="2900" dirty="0" smtClean="0">
                <a:solidFill>
                  <a:srgbClr val="0070C0"/>
                </a:solidFill>
              </a:rPr>
              <a:t>Partage de diagnostic </a:t>
            </a:r>
            <a:r>
              <a:rPr lang="fr-FR" sz="2900" dirty="0">
                <a:solidFill>
                  <a:srgbClr val="0070C0"/>
                </a:solidFill>
              </a:rPr>
              <a:t>commun des territoires avec les partenaires (diagnostic social local)</a:t>
            </a:r>
          </a:p>
          <a:p>
            <a:pPr marL="457200" lvl="1" indent="0" algn="just">
              <a:buNone/>
            </a:pPr>
            <a:endParaRPr lang="fr-FR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8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APPROCHE </a:t>
            </a:r>
            <a:r>
              <a:rPr lang="fr-FR" sz="31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QUALITATIVE ET QUANTITATIVE DE LA PAUVRETE, PRECARITE, FRAGILITE, VULNERABILITE : COMMENT CONSTRUIRE DU QUALITATIF, UNE FINESSE DE REGARD, DE L’ANALYSE EN ARTICULATION AVEC LE QUANTITATIF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744416"/>
          </a:xfrm>
        </p:spPr>
        <p:txBody>
          <a:bodyPr>
            <a:normAutofit fontScale="25000" lnSpcReduction="20000"/>
          </a:bodyPr>
          <a:lstStyle/>
          <a:p>
            <a:pPr marL="57150" indent="0" algn="just">
              <a:buNone/>
            </a:pPr>
            <a:r>
              <a:rPr lang="fr-FR" sz="8000" dirty="0">
                <a:solidFill>
                  <a:srgbClr val="0070C0"/>
                </a:solidFill>
              </a:rPr>
              <a:t>Le SIG </a:t>
            </a:r>
            <a:r>
              <a:rPr lang="fr-FR" sz="8000" dirty="0" smtClean="0">
                <a:solidFill>
                  <a:srgbClr val="0070C0"/>
                </a:solidFill>
              </a:rPr>
              <a:t>permet de </a:t>
            </a:r>
            <a:r>
              <a:rPr lang="fr-FR" sz="8000" dirty="0">
                <a:solidFill>
                  <a:srgbClr val="0070C0"/>
                </a:solidFill>
              </a:rPr>
              <a:t>:</a:t>
            </a:r>
          </a:p>
          <a:p>
            <a:pPr marL="57150" indent="0" algn="just">
              <a:buNone/>
            </a:pPr>
            <a:r>
              <a:rPr lang="fr-FR" sz="8000" dirty="0" smtClean="0">
                <a:solidFill>
                  <a:srgbClr val="0070C0"/>
                </a:solidFill>
              </a:rPr>
              <a:t>- Mieux </a:t>
            </a:r>
            <a:r>
              <a:rPr lang="fr-FR" sz="8000" dirty="0">
                <a:solidFill>
                  <a:srgbClr val="0070C0"/>
                </a:solidFill>
              </a:rPr>
              <a:t>positionner les actions des caisses au regard des besoins des territoires</a:t>
            </a:r>
          </a:p>
          <a:p>
            <a:pPr marL="57150" indent="0" algn="just">
              <a:buNone/>
            </a:pPr>
            <a:r>
              <a:rPr lang="fr-FR" sz="8000" dirty="0" smtClean="0">
                <a:solidFill>
                  <a:srgbClr val="0070C0"/>
                </a:solidFill>
              </a:rPr>
              <a:t>- Mettre </a:t>
            </a:r>
            <a:r>
              <a:rPr lang="fr-FR" sz="8000" dirty="0">
                <a:solidFill>
                  <a:srgbClr val="0070C0"/>
                </a:solidFill>
              </a:rPr>
              <a:t>à disposition de tiers des données et analyses permettant de caractériser la fragilité des territoires</a:t>
            </a:r>
          </a:p>
          <a:p>
            <a:pPr marL="57150" indent="0" algn="just">
              <a:buNone/>
            </a:pPr>
            <a:r>
              <a:rPr lang="fr-FR" sz="8000" dirty="0" smtClean="0">
                <a:solidFill>
                  <a:srgbClr val="0070C0"/>
                </a:solidFill>
              </a:rPr>
              <a:t>- Communiquer </a:t>
            </a:r>
            <a:r>
              <a:rPr lang="fr-FR" sz="8000" dirty="0">
                <a:solidFill>
                  <a:srgbClr val="0070C0"/>
                </a:solidFill>
              </a:rPr>
              <a:t>sur les actions et offres des </a:t>
            </a:r>
            <a:r>
              <a:rPr lang="fr-FR" sz="8000" dirty="0" smtClean="0">
                <a:solidFill>
                  <a:srgbClr val="0070C0"/>
                </a:solidFill>
              </a:rPr>
              <a:t>Carsat</a:t>
            </a:r>
          </a:p>
          <a:p>
            <a:pPr marL="57150" indent="0" algn="just">
              <a:buNone/>
            </a:pPr>
            <a:endParaRPr lang="fr-FR" sz="8000" dirty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8000" dirty="0">
                <a:solidFill>
                  <a:srgbClr val="0070C0"/>
                </a:solidFill>
              </a:rPr>
              <a:t>La Carsat BFC utilise cet outil </a:t>
            </a:r>
            <a:r>
              <a:rPr lang="fr-FR" sz="8000" dirty="0" smtClean="0">
                <a:solidFill>
                  <a:srgbClr val="0070C0"/>
                </a:solidFill>
              </a:rPr>
              <a:t>dans </a:t>
            </a:r>
            <a:r>
              <a:rPr lang="fr-FR" sz="8000" dirty="0">
                <a:solidFill>
                  <a:srgbClr val="0070C0"/>
                </a:solidFill>
              </a:rPr>
              <a:t>le cadre d’expérimentations en ciblant des publics ou des territoires prioritaires</a:t>
            </a:r>
            <a:r>
              <a:rPr lang="fr-FR" sz="8000" dirty="0" smtClean="0">
                <a:solidFill>
                  <a:srgbClr val="0070C0"/>
                </a:solidFill>
              </a:rPr>
              <a:t>.</a:t>
            </a:r>
          </a:p>
          <a:p>
            <a:pPr marL="57150" indent="0" algn="just">
              <a:buNone/>
            </a:pPr>
            <a:endParaRPr lang="fr-FR" sz="8000" dirty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8000" dirty="0">
                <a:solidFill>
                  <a:srgbClr val="0070C0"/>
                </a:solidFill>
              </a:rPr>
              <a:t>Afin de croiser les regards, les données statistiques obtenues grâce à l’outil SIG sont quasi systématiquement croisées avec une analyse de partenaires locaux ou de travailleurs sociaux qui connaissent les territoires et les publics</a:t>
            </a:r>
            <a:r>
              <a:rPr lang="fr-FR" sz="8000" dirty="0" smtClean="0">
                <a:solidFill>
                  <a:srgbClr val="0070C0"/>
                </a:solidFill>
              </a:rPr>
              <a:t>.</a:t>
            </a:r>
          </a:p>
          <a:p>
            <a:pPr marL="57150" indent="0" algn="just">
              <a:buNone/>
            </a:pPr>
            <a:endParaRPr lang="fr-FR" sz="8000" dirty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endParaRPr lang="fr-FR" sz="4200" dirty="0">
              <a:solidFill>
                <a:srgbClr val="0070C0"/>
              </a:solidFill>
            </a:endParaRPr>
          </a:p>
          <a:p>
            <a:pPr marL="457200" lvl="1" indent="0" algn="just">
              <a:buNone/>
            </a:pPr>
            <a:endParaRPr lang="fr-FR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299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L’OBSERVATION </a:t>
            </a:r>
            <a:r>
              <a:rPr lang="fr-FR" sz="3100" b="1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EN </a:t>
            </a:r>
            <a:r>
              <a:rPr lang="fr-FR" sz="31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ACTE</a:t>
            </a:r>
            <a:endParaRPr lang="fr-FR" sz="3100" b="1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48472"/>
          </a:xfrm>
        </p:spPr>
        <p:txBody>
          <a:bodyPr>
            <a:normAutofit fontScale="47500" lnSpcReduction="20000"/>
          </a:bodyPr>
          <a:lstStyle/>
          <a:p>
            <a:pPr marL="57150" indent="0" algn="just">
              <a:buNone/>
            </a:pPr>
            <a:r>
              <a:rPr lang="fr-FR" sz="4200" b="1" dirty="0">
                <a:solidFill>
                  <a:srgbClr val="0070C0"/>
                </a:solidFill>
              </a:rPr>
              <a:t>Ciblage nominatif :</a:t>
            </a:r>
          </a:p>
          <a:p>
            <a:pPr marL="57150" indent="0" algn="just">
              <a:buNone/>
            </a:pPr>
            <a:r>
              <a:rPr lang="fr-FR" sz="4200" dirty="0" smtClean="0">
                <a:solidFill>
                  <a:srgbClr val="0070C0"/>
                </a:solidFill>
              </a:rPr>
              <a:t>- Offre </a:t>
            </a:r>
            <a:r>
              <a:rPr lang="fr-FR" sz="4200" dirty="0">
                <a:solidFill>
                  <a:srgbClr val="0070C0"/>
                </a:solidFill>
              </a:rPr>
              <a:t>passage à la retraite (assurés fragiles) </a:t>
            </a:r>
            <a:r>
              <a:rPr lang="fr-FR" sz="4200" dirty="0" smtClean="0">
                <a:solidFill>
                  <a:srgbClr val="0070C0"/>
                </a:solidFill>
              </a:rPr>
              <a:t> </a:t>
            </a:r>
            <a:endParaRPr lang="fr-FR" sz="4200" dirty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4200" dirty="0" smtClean="0">
                <a:solidFill>
                  <a:srgbClr val="0070C0"/>
                </a:solidFill>
              </a:rPr>
              <a:t>- Publipostage </a:t>
            </a:r>
            <a:r>
              <a:rPr lang="fr-FR" sz="4200" dirty="0">
                <a:solidFill>
                  <a:srgbClr val="0070C0"/>
                </a:solidFill>
              </a:rPr>
              <a:t>des caisses d'Assurance Maladie et d'Assurance Retraite à destination des personnes âgées de 75 ans exonérées de </a:t>
            </a:r>
            <a:r>
              <a:rPr lang="fr-FR" sz="4200" dirty="0" smtClean="0">
                <a:solidFill>
                  <a:srgbClr val="0070C0"/>
                </a:solidFill>
              </a:rPr>
              <a:t>CSG</a:t>
            </a:r>
            <a:endParaRPr lang="fr-FR" sz="4200" dirty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4200" dirty="0" smtClean="0">
                <a:solidFill>
                  <a:srgbClr val="0070C0"/>
                </a:solidFill>
              </a:rPr>
              <a:t>- Projet </a:t>
            </a:r>
            <a:r>
              <a:rPr lang="fr-FR" sz="4200" dirty="0">
                <a:solidFill>
                  <a:srgbClr val="0070C0"/>
                </a:solidFill>
              </a:rPr>
              <a:t>DIVAS: Dispositif de Veille et d'Accompagnement social des personnes retraitées fragiles </a:t>
            </a:r>
            <a:endParaRPr lang="fr-FR" sz="4200" dirty="0" smtClean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endParaRPr lang="fr-FR" sz="4200" dirty="0" smtClean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4200" b="1" dirty="0">
                <a:solidFill>
                  <a:srgbClr val="0070C0"/>
                </a:solidFill>
              </a:rPr>
              <a:t>Exploitation de données territorialisées </a:t>
            </a:r>
            <a:r>
              <a:rPr lang="fr-FR" sz="4200" b="1" dirty="0" smtClean="0">
                <a:solidFill>
                  <a:srgbClr val="0070C0"/>
                </a:solidFill>
              </a:rPr>
              <a:t>:</a:t>
            </a:r>
          </a:p>
          <a:p>
            <a:pPr marL="57150" indent="0" algn="just">
              <a:buNone/>
            </a:pPr>
            <a:r>
              <a:rPr lang="fr-FR" sz="4200" dirty="0" smtClean="0">
                <a:solidFill>
                  <a:srgbClr val="0070C0"/>
                </a:solidFill>
              </a:rPr>
              <a:t>- Chartes </a:t>
            </a:r>
            <a:r>
              <a:rPr lang="fr-FR" sz="4200" dirty="0">
                <a:solidFill>
                  <a:srgbClr val="0070C0"/>
                </a:solidFill>
              </a:rPr>
              <a:t>territoriales </a:t>
            </a:r>
            <a:endParaRPr lang="fr-FR" sz="4200" dirty="0" smtClean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4200" dirty="0" smtClean="0">
                <a:solidFill>
                  <a:srgbClr val="0070C0"/>
                </a:solidFill>
              </a:rPr>
              <a:t>- Soutien </a:t>
            </a:r>
            <a:r>
              <a:rPr lang="fr-FR" sz="4200" dirty="0">
                <a:solidFill>
                  <a:srgbClr val="0070C0"/>
                </a:solidFill>
              </a:rPr>
              <a:t>financier 2016 au titre des Actions de Prévention pour le Bien-vieillir sur le territoire </a:t>
            </a:r>
            <a:endParaRPr lang="fr-FR" sz="4200" dirty="0" smtClean="0">
              <a:solidFill>
                <a:srgbClr val="0070C0"/>
              </a:solidFill>
            </a:endParaRPr>
          </a:p>
          <a:p>
            <a:pPr marL="57150" indent="0" algn="just">
              <a:buNone/>
            </a:pPr>
            <a:r>
              <a:rPr lang="fr-FR" sz="4200" dirty="0" smtClean="0">
                <a:solidFill>
                  <a:srgbClr val="0070C0"/>
                </a:solidFill>
              </a:rPr>
              <a:t>- Publipostage </a:t>
            </a:r>
            <a:r>
              <a:rPr lang="fr-FR" sz="4200" dirty="0">
                <a:solidFill>
                  <a:srgbClr val="0070C0"/>
                </a:solidFill>
              </a:rPr>
              <a:t>interrégime En scène les </a:t>
            </a:r>
            <a:r>
              <a:rPr lang="fr-FR" sz="4200" dirty="0" smtClean="0">
                <a:solidFill>
                  <a:srgbClr val="0070C0"/>
                </a:solidFill>
              </a:rPr>
              <a:t>Zastuces</a:t>
            </a:r>
            <a:endParaRPr lang="fr-FR" sz="4200" dirty="0">
              <a:solidFill>
                <a:srgbClr val="0070C0"/>
              </a:solidFill>
            </a:endParaRPr>
          </a:p>
          <a:p>
            <a:pPr marL="457200" lvl="1" indent="0" algn="just">
              <a:buNone/>
            </a:pPr>
            <a:endParaRPr lang="fr-FR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3248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Cars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eme xmlns="395047cd-cb1f-40b5-a869-f9edf65d0da2">1-Modèle Powerpoint</Theme>
    <Type_x0020_ressource xmlns="a42f0ab8-0385-4497-8ba0-a87f47ebf985">Modèle a telecharger</Type_x0020_ressource>
    <_dlc_DocId xmlns="395047cd-cb1f-40b5-a869-f9edf65d0da2">AGORA-755465657-64</_dlc_DocId>
    <_dlc_DocIdUrl xmlns="395047cd-cb1f-40b5-a869-f9edf65d0da2">
      <Url>http://dvpw6103.r03.an.cnav/sites/Accueil/_layouts/DocIdRedir.aspx?ID=AGORA-755465657-64</Url>
      <Description>AGORA-755465657-64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p:Policy xmlns:p="office.server.policy" id="" local="true">
  <p:Name>DocumentCarsat</p:Name>
  <p:Description/>
  <p:Statement/>
  <p:PolicyItems>
    <p:PolicyItem featureId="Microsoft.Office.RecordsManagement.PolicyFeatures.PolicyAudit" staticId="0x010100ED04E9EA380A014D9EB8470CAFC98ADA0086F2BEFF57EC91429C2257FCA23C56E3|937198175" UniqueId="77223f89-c813-42ae-a6a6-6c0846703b50">
      <p:Name>Audit</p:Name>
      <p:Description>Audit des actions des utilisateurs sur les documents et les éléments de liste dans le journal d'audit.</p:Description>
      <p:CustomData>
        <Audit>
          <View/>
        </Audit>
      </p:CustomData>
    </p:PolicyItem>
  </p:PolicyItems>
</p:Policy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Carsat" ma:contentTypeID="0x010100ED04E9EA380A014D9EB8470CAFC98ADA0086F2BEFF57EC91429C2257FCA23C56E3" ma:contentTypeVersion="10" ma:contentTypeDescription="" ma:contentTypeScope="" ma:versionID="dbf1ef54fff27c324b6f4eb253f1cc40">
  <xsd:schema xmlns:xsd="http://www.w3.org/2001/XMLSchema" xmlns:xs="http://www.w3.org/2001/XMLSchema" xmlns:p="http://schemas.microsoft.com/office/2006/metadata/properties" xmlns:ns1="http://schemas.microsoft.com/sharepoint/v3" xmlns:ns2="a42f0ab8-0385-4497-8ba0-a87f47ebf985" xmlns:ns3="395047cd-cb1f-40b5-a869-f9edf65d0da2" targetNamespace="http://schemas.microsoft.com/office/2006/metadata/properties" ma:root="true" ma:fieldsID="54b45852d45453e7bcf40a76058cb7de" ns1:_="" ns2:_="" ns3:_="">
    <xsd:import namespace="http://schemas.microsoft.com/sharepoint/v3"/>
    <xsd:import namespace="a42f0ab8-0385-4497-8ba0-a87f47ebf985"/>
    <xsd:import namespace="395047cd-cb1f-40b5-a869-f9edf65d0da2"/>
    <xsd:element name="properties">
      <xsd:complexType>
        <xsd:sequence>
          <xsd:element name="documentManagement">
            <xsd:complexType>
              <xsd:all>
                <xsd:element ref="ns2:Type_x0020_ressource" minOccurs="0"/>
                <xsd:element ref="ns3:_dlc_DocId" minOccurs="0"/>
                <xsd:element ref="ns3:_dlc_DocIdUrl" minOccurs="0"/>
                <xsd:element ref="ns3:_dlc_DocIdPersistId" minOccurs="0"/>
                <xsd:element ref="ns3:Theme" minOccurs="0"/>
                <xsd:element ref="ns1:_dlc_Exem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3" nillable="true" ma:displayName="Exempt de la stratégie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f0ab8-0385-4497-8ba0-a87f47ebf985" elementFormDefault="qualified">
    <xsd:import namespace="http://schemas.microsoft.com/office/2006/documentManagement/types"/>
    <xsd:import namespace="http://schemas.microsoft.com/office/infopath/2007/PartnerControls"/>
    <xsd:element name="Type_x0020_ressource" ma:index="8" nillable="true" ma:displayName="Catégorie" ma:format="Dropdown" ma:internalName="Type_x0020_ressource">
      <xsd:simpleType>
        <xsd:restriction base="dms:Choice">
          <xsd:enumeration value="Modèle a telecharger"/>
          <xsd:enumeration value="Autres ressourc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047cd-cb1f-40b5-a869-f9edf65d0da2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10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  <xsd:element name="Theme" ma:index="12" nillable="true" ma:displayName="Theme" ma:format="Dropdown" ma:internalName="Theme">
      <xsd:simpleType>
        <xsd:restriction base="dms:Choice">
          <xsd:enumeration value="4-Charte"/>
          <xsd:enumeration value="2-Logo"/>
          <xsd:enumeration value="1-Modèle Powerpoint"/>
          <xsd:enumeration value="3-Modèle de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7A6240-38A7-4BEB-AC5F-DB81EA335320}">
  <ds:schemaRefs>
    <ds:schemaRef ds:uri="http://schemas.microsoft.com/office/2006/metadata/properties"/>
    <ds:schemaRef ds:uri="a42f0ab8-0385-4497-8ba0-a87f47ebf985"/>
    <ds:schemaRef ds:uri="http://purl.org/dc/terms/"/>
    <ds:schemaRef ds:uri="http://schemas.microsoft.com/sharepoint/v3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95047cd-cb1f-40b5-a869-f9edf65d0da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59BD95-A1F7-4D2A-B383-7C0A50780AF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44CEBE3-9534-4778-ABF9-ED3A508B46A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4BC97C7-F161-40DF-A482-7750EA23BCF6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B96F277B-9FF2-4932-BF6E-2E3ABA3E83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42f0ab8-0385-4497-8ba0-a87f47ebf985"/>
    <ds:schemaRef ds:uri="395047cd-cb1f-40b5-a869-f9edf65d0d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Carsat</Template>
  <TotalTime>89</TotalTime>
  <Words>706</Words>
  <Application>Microsoft Office PowerPoint</Application>
  <PresentationFormat>Affichage à l'écran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Powerpoint Carsat</vt:lpstr>
      <vt:lpstr>Présentation PowerPoint</vt:lpstr>
      <vt:lpstr>Table ronde 24 avril 2018 : Etat des lieux : qui observe quoi ? </vt:lpstr>
      <vt:lpstr>DEFINITIONS, INTERPRETATION DES NOTIONS DE PAUVRETE, PRECARITE, FRAGILITE, VULNERABILITE</vt:lpstr>
      <vt:lpstr>PRODUCTION ET ACCESSIBILITE DES DONNEES AUX DIFFERENTS ECHELONS POUR UNE APPROCHE MULTIDIMENSIONNELLE DE LA PAUVRETE, PRECARITE, FRAGILITE, VULNERABILITE</vt:lpstr>
      <vt:lpstr>PRODUCTION ET ACCESSIBILITE DES DONNEES AUX DIFFERENTS ECHELONS POUR UNE APPROCHE MULTIDIMENSIONNELLE DE LA PAUVRETE, PRECARITE, FRAGILITE, VULNERABILITE</vt:lpstr>
      <vt:lpstr>PRODUCTION ET ACCESSIBILITE DES DONNEES AUX DIFFERENTS ECHELONS POUR UNE APPROCHE MULTIDIMENSIONNELLE DE LA PAUVRETE, PRECARITE, FRAGILITE, VULNERABILITE</vt:lpstr>
      <vt:lpstr>APPROCHE QUALITATIVE ET QUANTITATIVE DE LA PAUVRETE, PRECARITE, FRAGILITE, VULNERABILITE : COMMENT CONSTRUIRE DU QUALITATIF, UNE FINESSE DE REGARD, DE L’ANALYSE EN ARTICULATION AVEC LE QUANTITATIF ?</vt:lpstr>
      <vt:lpstr>APPROCHE QUALITATIVE ET QUANTITATIVE DE LA PAUVRETE, PRECARITE, FRAGILITE, VULNERABILITE : COMMENT CONSTRUIRE DU QUALITATIF, UNE FINESSE DE REGARD, DE L’ANALYSE EN ARTICULATION AVEC LE QUANTITATIF ?</vt:lpstr>
      <vt:lpstr>L’OBSERVATION EN ACTE</vt:lpstr>
      <vt:lpstr>PERSPECTIVES ET DISCUSSIONS</vt:lpstr>
    </vt:vector>
  </TitlesOfParts>
  <Company>CNAV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D826126</dc:creator>
  <cp:lastModifiedBy>D826126</cp:lastModifiedBy>
  <cp:revision>4</cp:revision>
  <dcterms:created xsi:type="dcterms:W3CDTF">2018-04-16T11:00:28Z</dcterms:created>
  <dcterms:modified xsi:type="dcterms:W3CDTF">2018-04-16T12:57:51Z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0x010100ED04E9EA380A014D9EB8470CAFC98ADA0086F2BEFF57EC91429C2257FCA23C56E3</vt:lpwstr>
  </property>
  <property fmtid="{D5CDD505-2E9C-101B-9397-08002B2CF9AE}" pid="3" name="_dlc_DocIdItemGuid">
    <vt:lpwstr>ff098f1e-1f37-4d90-80c5-454f81726331</vt:lpwstr>
  </property>
  <property fmtid="{D5CDD505-2E9C-101B-9397-08002B2CF9AE}" pid="4" name="Order">
    <vt:r8>6400</vt:r8>
  </property>
</Properties>
</file>