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256" r:id="rId2"/>
    <p:sldId id="258" r:id="rId3"/>
    <p:sldId id="262" r:id="rId4"/>
    <p:sldId id="300" r:id="rId5"/>
    <p:sldId id="263" r:id="rId6"/>
    <p:sldId id="277" r:id="rId7"/>
    <p:sldId id="301" r:id="rId8"/>
    <p:sldId id="310" r:id="rId9"/>
    <p:sldId id="311" r:id="rId10"/>
    <p:sldId id="306" r:id="rId11"/>
    <p:sldId id="307" r:id="rId12"/>
    <p:sldId id="308" r:id="rId13"/>
    <p:sldId id="309" r:id="rId14"/>
    <p:sldId id="286" r:id="rId15"/>
    <p:sldId id="297" r:id="rId16"/>
    <p:sldId id="298" r:id="rId17"/>
    <p:sldId id="299" r:id="rId18"/>
    <p:sldId id="283" r:id="rId19"/>
    <p:sldId id="302" r:id="rId20"/>
    <p:sldId id="312" r:id="rId21"/>
    <p:sldId id="313" r:id="rId22"/>
    <p:sldId id="314" r:id="rId23"/>
    <p:sldId id="315" r:id="rId24"/>
    <p:sldId id="316" r:id="rId25"/>
    <p:sldId id="303" r:id="rId26"/>
    <p:sldId id="304" r:id="rId27"/>
    <p:sldId id="265" r:id="rId28"/>
    <p:sldId id="266" r:id="rId29"/>
    <p:sldId id="267" r:id="rId30"/>
    <p:sldId id="268" r:id="rId31"/>
    <p:sldId id="269" r:id="rId32"/>
    <p:sldId id="270" r:id="rId33"/>
    <p:sldId id="271" r:id="rId34"/>
    <p:sldId id="317" r:id="rId35"/>
    <p:sldId id="318" r:id="rId36"/>
    <p:sldId id="319" r:id="rId37"/>
    <p:sldId id="320" r:id="rId38"/>
    <p:sldId id="321" r:id="rId39"/>
    <p:sldId id="322" r:id="rId40"/>
    <p:sldId id="323" r:id="rId41"/>
    <p:sldId id="324" r:id="rId42"/>
    <p:sldId id="325" r:id="rId43"/>
    <p:sldId id="296" r:id="rId44"/>
    <p:sldId id="278" r:id="rId4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2951" autoAdjust="0"/>
  </p:normalViewPr>
  <p:slideViewPr>
    <p:cSldViewPr>
      <p:cViewPr>
        <p:scale>
          <a:sx n="70" d="100"/>
          <a:sy n="70" d="100"/>
        </p:scale>
        <p:origin x="-2814" y="-4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sz="quarter" idx="1"/>
          </p:nvPr>
        </p:nvSpPr>
        <p:spPr>
          <a:xfrm>
            <a:off x="3850375" y="0"/>
            <a:ext cx="2945712" cy="496729"/>
          </a:xfrm>
          <a:prstGeom prst="rect">
            <a:avLst/>
          </a:prstGeom>
        </p:spPr>
        <p:txBody>
          <a:bodyPr vert="horz" lIns="91413" tIns="45706" rIns="91413" bIns="45706" rtlCol="0"/>
          <a:lstStyle>
            <a:lvl1pPr algn="r">
              <a:defRPr sz="1200"/>
            </a:lvl1pPr>
          </a:lstStyle>
          <a:p>
            <a:fld id="{C67E1721-38F8-44CD-8F7F-7C3C9934D9EB}" type="datetimeFigureOut">
              <a:rPr lang="fr-FR" smtClean="0"/>
              <a:t>15/11/2017</a:t>
            </a:fld>
            <a:endParaRPr lang="fr-FR"/>
          </a:p>
        </p:txBody>
      </p:sp>
      <p:sp>
        <p:nvSpPr>
          <p:cNvPr id="4" name="Espace réservé du pied de page 3"/>
          <p:cNvSpPr>
            <a:spLocks noGrp="1"/>
          </p:cNvSpPr>
          <p:nvPr>
            <p:ph type="ftr" sz="quarter" idx="2"/>
          </p:nvPr>
        </p:nvSpPr>
        <p:spPr>
          <a:xfrm>
            <a:off x="0" y="9428323"/>
            <a:ext cx="2945712" cy="496728"/>
          </a:xfrm>
          <a:prstGeom prst="rect">
            <a:avLst/>
          </a:prstGeom>
        </p:spPr>
        <p:txBody>
          <a:bodyPr vert="horz" lIns="91413" tIns="45706" rIns="91413" bIns="4570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375" y="9428323"/>
            <a:ext cx="2945712" cy="496728"/>
          </a:xfrm>
          <a:prstGeom prst="rect">
            <a:avLst/>
          </a:prstGeom>
        </p:spPr>
        <p:txBody>
          <a:bodyPr vert="horz" lIns="91413" tIns="45706" rIns="91413" bIns="45706" rtlCol="0" anchor="b"/>
          <a:lstStyle>
            <a:lvl1pPr algn="r">
              <a:defRPr sz="1200"/>
            </a:lvl1pPr>
          </a:lstStyle>
          <a:p>
            <a:fld id="{EBFF9D9E-216C-4B0A-AC72-AA00590A6CBD}" type="slidenum">
              <a:rPr lang="fr-FR" smtClean="0"/>
              <a:t>‹N°›</a:t>
            </a:fld>
            <a:endParaRPr lang="fr-FR"/>
          </a:p>
        </p:txBody>
      </p:sp>
    </p:spTree>
    <p:extLst>
      <p:ext uri="{BB962C8B-B14F-4D97-AF65-F5344CB8AC3E}">
        <p14:creationId xmlns:p14="http://schemas.microsoft.com/office/powerpoint/2010/main" val="111255435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6A464480-A4FA-42E8-A8AD-92493BD9B770}" type="datetimeFigureOut">
              <a:rPr lang="fr-FR" smtClean="0"/>
              <a:t>15/11/2017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20CB0EE8-B987-4A12-9A0F-BA2B07119684}" type="slidenum">
              <a:rPr lang="fr-FR" smtClean="0"/>
              <a:t>‹N°›</a:t>
            </a:fld>
            <a:endParaRPr lang="fr-FR"/>
          </a:p>
        </p:txBody>
      </p:sp>
    </p:spTree>
    <p:extLst>
      <p:ext uri="{BB962C8B-B14F-4D97-AF65-F5344CB8AC3E}">
        <p14:creationId xmlns:p14="http://schemas.microsoft.com/office/powerpoint/2010/main" val="8867513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57977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95913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95913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95913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95913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8648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412107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Définition d’un indicateur composite à partir de neuf variables : </a:t>
            </a:r>
            <a:r>
              <a:rPr lang="fr-FR" sz="1100" dirty="0"/>
              <a:t>(cartographie sur la diapo suivante)</a:t>
            </a:r>
            <a:endParaRPr lang="fr-FR" dirty="0" smtClean="0"/>
          </a:p>
          <a:p>
            <a:pPr marL="285664" indent="-285664">
              <a:buFont typeface="Wingdings" panose="05000000000000000000" pitchFamily="2" charset="2"/>
              <a:buChar char="Ø"/>
            </a:pPr>
            <a:r>
              <a:rPr lang="fr-FR" dirty="0" smtClean="0"/>
              <a:t>Part des 45-65 ans dans la population totale</a:t>
            </a:r>
          </a:p>
          <a:p>
            <a:pPr marL="285664" indent="-285664">
              <a:buFont typeface="Wingdings" panose="05000000000000000000" pitchFamily="2" charset="2"/>
              <a:buChar char="Ø"/>
            </a:pPr>
            <a:r>
              <a:rPr lang="fr-FR" dirty="0" smtClean="0"/>
              <a:t>Part des actifs en emploi</a:t>
            </a:r>
          </a:p>
          <a:p>
            <a:pPr marL="285664" indent="-285664">
              <a:buFont typeface="Wingdings" panose="05000000000000000000" pitchFamily="2" charset="2"/>
              <a:buChar char="Ø"/>
            </a:pPr>
            <a:r>
              <a:rPr lang="fr-FR" dirty="0" smtClean="0"/>
              <a:t>Part des chômeurs</a:t>
            </a:r>
          </a:p>
          <a:p>
            <a:pPr marL="285664" indent="-285664">
              <a:buFont typeface="Wingdings" panose="05000000000000000000" pitchFamily="2" charset="2"/>
              <a:buChar char="Ø"/>
            </a:pPr>
            <a:r>
              <a:rPr lang="fr-FR" dirty="0" smtClean="0"/>
              <a:t>Niveau de vie médian</a:t>
            </a:r>
          </a:p>
          <a:p>
            <a:pPr marL="285664" indent="-285664">
              <a:buFont typeface="Wingdings" panose="05000000000000000000" pitchFamily="2" charset="2"/>
              <a:buChar char="Ø"/>
            </a:pPr>
            <a:r>
              <a:rPr lang="fr-FR" dirty="0" smtClean="0"/>
              <a:t>Taux de pauvreté</a:t>
            </a:r>
          </a:p>
          <a:p>
            <a:pPr marL="285664" indent="-285664">
              <a:buFont typeface="Wingdings" panose="05000000000000000000" pitchFamily="2" charset="2"/>
              <a:buChar char="Ø"/>
            </a:pPr>
            <a:r>
              <a:rPr lang="fr-FR" dirty="0" smtClean="0"/>
              <a:t>Intensité de la pauvreté</a:t>
            </a:r>
          </a:p>
          <a:p>
            <a:pPr marL="285664" indent="-285664">
              <a:buFont typeface="Wingdings" panose="05000000000000000000" pitchFamily="2" charset="2"/>
              <a:buChar char="Ø"/>
            </a:pPr>
            <a:r>
              <a:rPr lang="fr-FR" dirty="0" smtClean="0"/>
              <a:t>Part des ménages avec enfants au domicile</a:t>
            </a:r>
          </a:p>
          <a:p>
            <a:pPr marL="285664" indent="-285664">
              <a:buFont typeface="Wingdings" panose="05000000000000000000" pitchFamily="2" charset="2"/>
              <a:buChar char="Ø"/>
            </a:pPr>
            <a:r>
              <a:rPr lang="fr-FR" dirty="0" smtClean="0"/>
              <a:t>Part des sans diplôme</a:t>
            </a:r>
          </a:p>
          <a:p>
            <a:pPr marL="285664" indent="-285664">
              <a:buFont typeface="Wingdings" panose="05000000000000000000" pitchFamily="2" charset="2"/>
              <a:buChar char="Ø"/>
            </a:pPr>
            <a:r>
              <a:rPr lang="fr-FR" dirty="0" smtClean="0"/>
              <a:t>Part vivant en HLM</a:t>
            </a: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82449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655128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4796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11379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98106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691662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862138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350915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942207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607520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4015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119188" lvl="1" indent="-363538">
              <a:buAutoNum type="arabicPeriod"/>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Accueil/Présentation (Présentation du réseau et de ses objectifs)</a:t>
            </a:r>
          </a:p>
          <a:p>
            <a:pPr marL="1119188" lvl="1" indent="-363538">
              <a:buAutoNum type="arabicPeriod"/>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Vie du réseau (Présenter l'actualité du réseau et son fonctionnement)</a:t>
            </a:r>
          </a:p>
          <a:p>
            <a:pPr marL="1119188" lvl="1" indent="-363538">
              <a:buAutoNum type="arabicPeriod"/>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Groupes de travail (Partager et échanger avec les membres des groupes de travail tout au long du projet)</a:t>
            </a:r>
          </a:p>
          <a:p>
            <a:pPr marL="1119188" lvl="1" indent="-363538">
              <a:buAutoNum type="arabicPeriod"/>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Données / Publications b(Mettre à disposition des membres des informations statistiques)</a:t>
            </a:r>
          </a:p>
          <a:p>
            <a:pPr marL="1119188" lvl="1" indent="-363538">
              <a:buAutoNum type="arabicPeriod"/>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Besoins des partenaires (Recenser les besoins des partenaires)</a:t>
            </a:r>
          </a:p>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559312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361914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18416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58005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91645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966238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763249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399633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993918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L’objectif de celui-ci est d’organiser un réseau partenarial autour de l’observation sociale et sanitaire en fédérant des acteurs experts en produisant une connaissance partagée et utile aux politiques régionales, départementales et locales et en favorisant ainsi une plus grande cohérence et complémentarité des actions de l’ensemble des partenaires. </a:t>
            </a:r>
          </a:p>
          <a:p>
            <a:r>
              <a:rPr lang="fr-FR" dirty="0"/>
              <a:t>Il vise donc une meilleure coordination des systèmes d’information et des outils détenus par l’Etat, les organismes de protection sociale, les collectivités territoriales, et les autres opérateurs sanitaires et sociaux, associatifs ou privés de la région. </a:t>
            </a:r>
          </a:p>
          <a:p>
            <a:endParaRPr lang="fr-FR" dirty="0"/>
          </a:p>
          <a:p>
            <a:pPr lvl="1" algn="just"/>
            <a:r>
              <a:rPr lang="fr-FR" altLang="fr-FR" sz="1400" dirty="0">
                <a:latin typeface="Tahoma" panose="020B0604030504040204" pitchFamily="34" charset="0"/>
                <a:ea typeface="Tahoma" panose="020B0604030504040204" pitchFamily="34" charset="0"/>
                <a:cs typeface="Tahoma" panose="020B0604030504040204" pitchFamily="34" charset="0"/>
              </a:rPr>
              <a:t>La charte a été présentée lors de la réunion de lancement</a:t>
            </a:r>
          </a:p>
          <a:p>
            <a:pPr lvl="1" algn="just"/>
            <a:r>
              <a:rPr lang="fr-FR" altLang="fr-FR" sz="1400" dirty="0">
                <a:latin typeface="Tahoma" panose="020B0604030504040204" pitchFamily="34" charset="0"/>
                <a:ea typeface="Tahoma" panose="020B0604030504040204" pitchFamily="34" charset="0"/>
                <a:cs typeface="Tahoma" panose="020B0604030504040204" pitchFamily="34" charset="0"/>
              </a:rPr>
              <a:t>Les retours du COPIL ont été pris en compte</a:t>
            </a:r>
          </a:p>
          <a:p>
            <a:endParaRPr lang="fr-FR" dirty="0"/>
          </a:p>
          <a:p>
            <a:endParaRPr lang="fr-FR" dirty="0"/>
          </a:p>
          <a:p>
            <a:pPr marL="0" lvl="2" defTabSz="914126">
              <a:defRPr/>
            </a:pPr>
            <a:r>
              <a:rPr lang="fr-FR" dirty="0"/>
              <a:t>Fonctionnement participatif : </a:t>
            </a:r>
            <a:r>
              <a:rPr lang="fr-FR" altLang="fr-FR" sz="1400" dirty="0">
                <a:latin typeface="Tahoma" panose="020B0604030504040204" pitchFamily="34" charset="0"/>
                <a:ea typeface="Tahoma" panose="020B0604030504040204" pitchFamily="34" charset="0"/>
                <a:cs typeface="Tahoma" panose="020B0604030504040204" pitchFamily="34" charset="0"/>
              </a:rPr>
              <a:t>les membres participent à la construction du programme, aux groupes de travail, au partage et à l’analyse, aux séminaires</a:t>
            </a:r>
          </a:p>
          <a:p>
            <a:endParaRPr lang="fr-FR" dirty="0"/>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47280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4293570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47280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4235100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4085181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501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100463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005850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287169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929660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077009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5598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83060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47038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91806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58916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14980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p:cNvSpPr txBox="1"/>
          <p:nvPr userDrawn="1"/>
        </p:nvSpPr>
        <p:spPr>
          <a:xfrm>
            <a:off x="827584" y="6310937"/>
            <a:ext cx="2232248" cy="461665"/>
          </a:xfrm>
          <a:prstGeom prst="rect">
            <a:avLst/>
          </a:prstGeom>
          <a:noFill/>
        </p:spPr>
        <p:txBody>
          <a:bodyPr wrap="square" rtlCol="0">
            <a:spAutoFit/>
          </a:bodyPr>
          <a:lstStyle/>
          <a:p>
            <a:r>
              <a:rPr lang="fr-FR" sz="1200" dirty="0" smtClean="0">
                <a:solidFill>
                  <a:schemeClr val="bg1">
                    <a:lumMod val="50000"/>
                  </a:schemeClr>
                </a:solidFill>
                <a:latin typeface="+mj-lt"/>
              </a:rPr>
              <a:t>Réseau d’observation sociale et sanitaire de BFC</a:t>
            </a:r>
            <a:endParaRPr lang="fr-FR" sz="1200" dirty="0">
              <a:solidFill>
                <a:schemeClr val="bg1">
                  <a:lumMod val="50000"/>
                </a:schemeClr>
              </a:solidFill>
              <a:latin typeface="+mj-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cid:image004.jpg@01D34E88.B4BB511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cid:image004.jpg@01D34E88.B4BB5110" TargetMode="External"/><Relationship Id="rId5" Type="http://schemas.openxmlformats.org/officeDocument/2006/relationships/image" Target="../media/image10.jpe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628800"/>
            <a:ext cx="7772400" cy="2331690"/>
          </a:xfrm>
        </p:spPr>
        <p:txBody>
          <a:bodyPr>
            <a:normAutofit/>
          </a:bodyPr>
          <a:lstStyle/>
          <a:p>
            <a:r>
              <a:rPr lang="fr-FR" sz="4400" dirty="0" smtClean="0"/>
              <a:t>Réseau d’observation sociale et sanitaire </a:t>
            </a:r>
            <a:br>
              <a:rPr lang="fr-FR" sz="4400" dirty="0" smtClean="0"/>
            </a:br>
            <a:r>
              <a:rPr lang="fr-FR" sz="4400" dirty="0" smtClean="0"/>
              <a:t>de Bourgogne-Franche-Comté </a:t>
            </a:r>
            <a:endParaRPr lang="fr-FR" sz="4400" dirty="0"/>
          </a:p>
        </p:txBody>
      </p:sp>
      <p:sp>
        <p:nvSpPr>
          <p:cNvPr id="3" name="Sous-titre 2"/>
          <p:cNvSpPr>
            <a:spLocks noGrp="1"/>
          </p:cNvSpPr>
          <p:nvPr>
            <p:ph type="subTitle" idx="1"/>
          </p:nvPr>
        </p:nvSpPr>
        <p:spPr>
          <a:xfrm>
            <a:off x="1402822" y="4586064"/>
            <a:ext cx="6400800" cy="1219200"/>
          </a:xfrm>
        </p:spPr>
        <p:txBody>
          <a:bodyPr/>
          <a:lstStyle/>
          <a:p>
            <a:r>
              <a:rPr lang="fr-FR" dirty="0" smtClean="0">
                <a:solidFill>
                  <a:schemeClr val="tx1"/>
                </a:solidFill>
              </a:rPr>
              <a:t>Comité de pilotage</a:t>
            </a:r>
          </a:p>
          <a:p>
            <a:r>
              <a:rPr lang="fr-FR" dirty="0" smtClean="0">
                <a:solidFill>
                  <a:schemeClr val="tx1"/>
                </a:solidFill>
              </a:rPr>
              <a:t>Jeudi 9 novembre 2017</a:t>
            </a:r>
            <a:endParaRPr lang="fr-FR" dirty="0">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13492"/>
            <a:ext cx="1224136" cy="70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6483" y="5805264"/>
            <a:ext cx="1287249" cy="55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D:\Utilisateurs\jandrey\AppData\Local\Microsoft\Windows\Temporary Internet Files\Content.Outlook\2BGY8CWV\blocmarq_vert_BF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83768"/>
            <a:ext cx="1151302" cy="147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92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772816"/>
          </a:xfrm>
        </p:spPr>
        <p:txBody>
          <a:bodyPr/>
          <a:lstStyle/>
          <a:p>
            <a:r>
              <a:rPr lang="fr-FR" sz="3200" dirty="0" smtClean="0"/>
              <a:t>Un projet sportif pour la santé personnalisé pour chacun en Bourgogne Franche-Comté</a:t>
            </a:r>
            <a:endParaRPr lang="fr-FR" sz="3200" dirty="0"/>
          </a:p>
        </p:txBody>
      </p:sp>
      <p:sp>
        <p:nvSpPr>
          <p:cNvPr id="3" name="Espace réservé du contenu 2"/>
          <p:cNvSpPr>
            <a:spLocks noGrp="1"/>
          </p:cNvSpPr>
          <p:nvPr>
            <p:ph idx="1"/>
          </p:nvPr>
        </p:nvSpPr>
        <p:spPr>
          <a:xfrm>
            <a:off x="179512" y="1628800"/>
            <a:ext cx="8445624" cy="4680520"/>
          </a:xfrm>
        </p:spPr>
        <p:txBody>
          <a:bodyPr>
            <a:normAutofit fontScale="70000" lnSpcReduction="20000"/>
          </a:bodyPr>
          <a:lstStyle/>
          <a:p>
            <a:r>
              <a:rPr lang="fr-FR" sz="3300" b="1" dirty="0"/>
              <a:t>Contexte : </a:t>
            </a:r>
          </a:p>
          <a:p>
            <a:pPr lvl="1" algn="just"/>
            <a:r>
              <a:rPr lang="fr-FR" sz="2100" dirty="0" smtClean="0">
                <a:solidFill>
                  <a:schemeClr val="tx1"/>
                </a:solidFill>
              </a:rPr>
              <a:t>La </a:t>
            </a:r>
            <a:r>
              <a:rPr lang="fr-FR" sz="2100" dirty="0">
                <a:solidFill>
                  <a:schemeClr val="tx1"/>
                </a:solidFill>
              </a:rPr>
              <a:t>reconnaissance scientifique (INSERM 2008 et ANSES 2016) de l’activité physique comme outil éducatif préventif et </a:t>
            </a:r>
            <a:r>
              <a:rPr lang="fr-FR" sz="2100" dirty="0" smtClean="0">
                <a:solidFill>
                  <a:schemeClr val="tx1"/>
                </a:solidFill>
              </a:rPr>
              <a:t>thérapeutique</a:t>
            </a:r>
          </a:p>
          <a:p>
            <a:pPr marL="457200" lvl="1" indent="0" algn="just">
              <a:buNone/>
            </a:pPr>
            <a:endParaRPr lang="fr-FR" sz="2100" dirty="0" smtClean="0">
              <a:solidFill>
                <a:schemeClr val="tx1"/>
              </a:solidFill>
            </a:endParaRPr>
          </a:p>
          <a:p>
            <a:pPr lvl="1" algn="just"/>
            <a:r>
              <a:rPr lang="fr-FR" sz="2100" dirty="0" smtClean="0">
                <a:solidFill>
                  <a:schemeClr val="tx1"/>
                </a:solidFill>
              </a:rPr>
              <a:t>Le </a:t>
            </a:r>
            <a:r>
              <a:rPr lang="fr-FR" sz="2100" dirty="0" err="1">
                <a:solidFill>
                  <a:schemeClr val="tx1"/>
                </a:solidFill>
              </a:rPr>
              <a:t>co</a:t>
            </a:r>
            <a:r>
              <a:rPr lang="fr-FR" sz="2100" dirty="0">
                <a:solidFill>
                  <a:schemeClr val="tx1"/>
                </a:solidFill>
              </a:rPr>
              <a:t>-pilotage ARS/DRDJSCS  du Plan Régional Sport Santé Bien-Etre dans chaque </a:t>
            </a:r>
            <a:r>
              <a:rPr lang="fr-FR" sz="2100" dirty="0" smtClean="0">
                <a:solidFill>
                  <a:schemeClr val="tx1"/>
                </a:solidFill>
              </a:rPr>
              <a:t>région</a:t>
            </a:r>
          </a:p>
          <a:p>
            <a:pPr marL="457200" lvl="1" indent="0" algn="just">
              <a:buNone/>
            </a:pPr>
            <a:endParaRPr lang="fr-FR" sz="2100" dirty="0" smtClean="0">
              <a:solidFill>
                <a:schemeClr val="tx1"/>
              </a:solidFill>
            </a:endParaRPr>
          </a:p>
          <a:p>
            <a:pPr lvl="1" algn="just"/>
            <a:r>
              <a:rPr lang="fr-FR" sz="2100" dirty="0" smtClean="0">
                <a:solidFill>
                  <a:schemeClr val="tx1"/>
                </a:solidFill>
              </a:rPr>
              <a:t>La </a:t>
            </a:r>
            <a:r>
              <a:rPr lang="fr-FR" sz="2100" dirty="0">
                <a:solidFill>
                  <a:schemeClr val="tx1"/>
                </a:solidFill>
              </a:rPr>
              <a:t>prescription médicale d’activité physique pour les personnes atteintes d’Affections de Longue Durée inscrite dans la loi, avec décret sur les compétences des </a:t>
            </a:r>
            <a:r>
              <a:rPr lang="fr-FR" sz="2100" dirty="0" smtClean="0">
                <a:solidFill>
                  <a:schemeClr val="tx1"/>
                </a:solidFill>
              </a:rPr>
              <a:t>encadrants</a:t>
            </a:r>
          </a:p>
          <a:p>
            <a:pPr lvl="1" algn="just"/>
            <a:endParaRPr lang="fr-FR" sz="2100" dirty="0" smtClean="0">
              <a:solidFill>
                <a:schemeClr val="tx1"/>
              </a:solidFill>
            </a:endParaRPr>
          </a:p>
          <a:p>
            <a:pPr lvl="1" algn="just"/>
            <a:r>
              <a:rPr lang="fr-FR" sz="2100" dirty="0" smtClean="0">
                <a:solidFill>
                  <a:schemeClr val="tx1"/>
                </a:solidFill>
              </a:rPr>
              <a:t>L’instruction </a:t>
            </a:r>
            <a:r>
              <a:rPr lang="fr-FR" sz="2100" dirty="0">
                <a:solidFill>
                  <a:schemeClr val="tx1"/>
                </a:solidFill>
              </a:rPr>
              <a:t>du 5 mars 2017 pour ARS/DRDJSCS (recensement de l’offre d’activité physiques ou sportives adaptées disponible, dispositifs intégrés associant activité physique et santé de type réseaux sport santé, et soutien aux projets</a:t>
            </a:r>
            <a:r>
              <a:rPr lang="fr-FR" sz="2100" dirty="0" smtClean="0">
                <a:solidFill>
                  <a:schemeClr val="tx1"/>
                </a:solidFill>
              </a:rPr>
              <a:t>)</a:t>
            </a:r>
          </a:p>
          <a:p>
            <a:pPr marL="457200" lvl="1" indent="0" algn="just">
              <a:buNone/>
            </a:pPr>
            <a:endParaRPr lang="fr-FR" sz="2100" dirty="0"/>
          </a:p>
          <a:p>
            <a:r>
              <a:rPr lang="fr-FR" sz="3300" b="1" dirty="0"/>
              <a:t>Problématique : </a:t>
            </a:r>
          </a:p>
          <a:p>
            <a:pPr marL="0" indent="0" algn="just">
              <a:buNone/>
            </a:pPr>
            <a:r>
              <a:rPr lang="fr-FR" sz="2300" dirty="0" smtClean="0">
                <a:solidFill>
                  <a:schemeClr val="tx1"/>
                </a:solidFill>
              </a:rPr>
              <a:t>Comment</a:t>
            </a:r>
            <a:r>
              <a:rPr lang="fr-FR" sz="2300" dirty="0">
                <a:solidFill>
                  <a:schemeClr val="tx1"/>
                </a:solidFill>
              </a:rPr>
              <a:t>, en Bourgogne Franche-Comté, amener à une meilleure prise en charge, par l’activité physique, des personnes atteintes de maladies chroniques ou en situation de perte </a:t>
            </a:r>
            <a:r>
              <a:rPr lang="fr-FR" sz="2300" dirty="0" smtClean="0">
                <a:solidFill>
                  <a:schemeClr val="tx1"/>
                </a:solidFill>
              </a:rPr>
              <a:t>d’autonomie ?</a:t>
            </a:r>
            <a:endParaRPr lang="fr-FR" sz="2300" dirty="0">
              <a:solidFill>
                <a:schemeClr val="tx1"/>
              </a:solidFill>
            </a:endParaRPr>
          </a:p>
          <a:p>
            <a:endParaRPr lang="fr-FR" sz="3800" dirty="0" smtClean="0"/>
          </a:p>
          <a:p>
            <a:endParaRPr lang="fr-FR" sz="3800" dirty="0" smtClean="0"/>
          </a:p>
          <a:p>
            <a:pPr marL="0" indent="0">
              <a:buNone/>
            </a:pPr>
            <a:endParaRPr lang="fr-FR" sz="3400" dirty="0" smtClean="0"/>
          </a:p>
          <a:p>
            <a:pPr marL="0" indent="0">
              <a:buNone/>
            </a:pPr>
            <a:endParaRPr lang="fr-FR" dirty="0" smtClean="0"/>
          </a:p>
          <a:p>
            <a:endParaRPr lang="fr-FR" dirty="0" smtClean="0"/>
          </a:p>
          <a:p>
            <a:pPr marL="0" indent="0">
              <a:buNone/>
            </a:pPr>
            <a:endParaRPr lang="fr-FR" dirty="0"/>
          </a:p>
        </p:txBody>
      </p:sp>
    </p:spTree>
    <p:extLst>
      <p:ext uri="{BB962C8B-B14F-4D97-AF65-F5344CB8AC3E}">
        <p14:creationId xmlns:p14="http://schemas.microsoft.com/office/powerpoint/2010/main" val="42579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772816"/>
          </a:xfrm>
        </p:spPr>
        <p:txBody>
          <a:bodyPr/>
          <a:lstStyle/>
          <a:p>
            <a:r>
              <a:rPr lang="fr-FR" sz="3200" dirty="0" smtClean="0"/>
              <a:t>Un projet sportif pour la santé personnalisé pour chacun en Bourgogne Franche-Comté</a:t>
            </a:r>
            <a:endParaRPr lang="fr-FR" sz="3200" dirty="0"/>
          </a:p>
        </p:txBody>
      </p:sp>
      <p:sp>
        <p:nvSpPr>
          <p:cNvPr id="3" name="Espace réservé du contenu 2"/>
          <p:cNvSpPr>
            <a:spLocks noGrp="1"/>
          </p:cNvSpPr>
          <p:nvPr>
            <p:ph idx="1"/>
          </p:nvPr>
        </p:nvSpPr>
        <p:spPr>
          <a:xfrm>
            <a:off x="395536" y="1700808"/>
            <a:ext cx="8352928" cy="4536504"/>
          </a:xfrm>
        </p:spPr>
        <p:txBody>
          <a:bodyPr>
            <a:normAutofit fontScale="55000" lnSpcReduction="20000"/>
          </a:bodyPr>
          <a:lstStyle/>
          <a:p>
            <a:r>
              <a:rPr lang="fr-FR" sz="4200" b="1" dirty="0"/>
              <a:t>Partenaires potentiels : </a:t>
            </a:r>
          </a:p>
          <a:p>
            <a:endParaRPr lang="fr-FR" sz="3300" dirty="0"/>
          </a:p>
          <a:p>
            <a:pPr lvl="1"/>
            <a:r>
              <a:rPr lang="fr-FR" sz="3400" dirty="0" smtClean="0">
                <a:solidFill>
                  <a:schemeClr val="tx1"/>
                </a:solidFill>
              </a:rPr>
              <a:t>Pilotage </a:t>
            </a:r>
            <a:r>
              <a:rPr lang="fr-FR" sz="3400" dirty="0">
                <a:solidFill>
                  <a:schemeClr val="tx1"/>
                </a:solidFill>
              </a:rPr>
              <a:t>: </a:t>
            </a:r>
            <a:r>
              <a:rPr lang="fr-FR" sz="3400" dirty="0" smtClean="0">
                <a:solidFill>
                  <a:schemeClr val="tx1"/>
                </a:solidFill>
              </a:rPr>
              <a:t>ASEPT FC/B, DDCSPP70</a:t>
            </a:r>
            <a:r>
              <a:rPr lang="fr-FR" sz="3400" dirty="0">
                <a:solidFill>
                  <a:schemeClr val="tx1"/>
                </a:solidFill>
              </a:rPr>
              <a:t>, DDCS 21, Réseau Sport Santé BFC (ARS/DRDJSCS/CROS BFC), Département de Médecine Générale de Franche-Comté, représentants des patients 70 et 21, URPS ML, </a:t>
            </a:r>
            <a:r>
              <a:rPr lang="fr-FR" sz="3400" dirty="0" err="1">
                <a:solidFill>
                  <a:schemeClr val="tx1"/>
                </a:solidFill>
              </a:rPr>
              <a:t>Pharm</a:t>
            </a:r>
            <a:r>
              <a:rPr lang="fr-FR" sz="3400" dirty="0">
                <a:solidFill>
                  <a:schemeClr val="tx1"/>
                </a:solidFill>
              </a:rPr>
              <a:t>, IDE, </a:t>
            </a:r>
            <a:r>
              <a:rPr lang="fr-FR" sz="3400" dirty="0" smtClean="0">
                <a:solidFill>
                  <a:schemeClr val="tx1"/>
                </a:solidFill>
              </a:rPr>
              <a:t>MK</a:t>
            </a:r>
          </a:p>
          <a:p>
            <a:pPr lvl="1"/>
            <a:r>
              <a:rPr lang="fr-FR" sz="3400" dirty="0" smtClean="0">
                <a:solidFill>
                  <a:schemeClr val="tx1"/>
                </a:solidFill>
              </a:rPr>
              <a:t>Financiers </a:t>
            </a:r>
            <a:r>
              <a:rPr lang="fr-FR" sz="3400" dirty="0">
                <a:solidFill>
                  <a:schemeClr val="tx1"/>
                </a:solidFill>
              </a:rPr>
              <a:t>: CCMSA via le 4</a:t>
            </a:r>
            <a:r>
              <a:rPr lang="fr-FR" sz="3400" baseline="30000" dirty="0">
                <a:solidFill>
                  <a:schemeClr val="tx1"/>
                </a:solidFill>
              </a:rPr>
              <a:t>ème</a:t>
            </a:r>
            <a:r>
              <a:rPr lang="fr-FR" sz="3400" dirty="0">
                <a:solidFill>
                  <a:schemeClr val="tx1"/>
                </a:solidFill>
              </a:rPr>
              <a:t> axe FNPEISA, conférence des financeurs 70 et 21, DRDJSCS (</a:t>
            </a:r>
            <a:r>
              <a:rPr lang="fr-FR" sz="3400">
                <a:solidFill>
                  <a:schemeClr val="tx1"/>
                </a:solidFill>
              </a:rPr>
              <a:t>BOP </a:t>
            </a:r>
            <a:r>
              <a:rPr lang="fr-FR" sz="3400" smtClean="0">
                <a:solidFill>
                  <a:schemeClr val="tx1"/>
                </a:solidFill>
              </a:rPr>
              <a:t>219</a:t>
            </a:r>
            <a:r>
              <a:rPr lang="fr-FR" sz="3400" dirty="0" smtClean="0">
                <a:solidFill>
                  <a:schemeClr val="tx1"/>
                </a:solidFill>
              </a:rPr>
              <a:t>)</a:t>
            </a:r>
          </a:p>
          <a:p>
            <a:pPr lvl="1"/>
            <a:r>
              <a:rPr lang="fr-FR" sz="3400" dirty="0" smtClean="0">
                <a:solidFill>
                  <a:schemeClr val="tx1"/>
                </a:solidFill>
              </a:rPr>
              <a:t>Scientifiques </a:t>
            </a:r>
            <a:r>
              <a:rPr lang="fr-FR" sz="3400" dirty="0">
                <a:solidFill>
                  <a:schemeClr val="tx1"/>
                </a:solidFill>
              </a:rPr>
              <a:t>: UFR-STAPS Besançon, Dijon, Strasbourg, Lyon 1, UFR Médecine Besançon (DMG)</a:t>
            </a:r>
          </a:p>
          <a:p>
            <a:endParaRPr lang="fr-FR" sz="3300" dirty="0" smtClean="0"/>
          </a:p>
          <a:p>
            <a:r>
              <a:rPr lang="fr-FR" sz="4200" b="1" dirty="0"/>
              <a:t>Animateurs :</a:t>
            </a:r>
          </a:p>
          <a:p>
            <a:endParaRPr lang="fr-FR" sz="3600" dirty="0" smtClean="0"/>
          </a:p>
          <a:p>
            <a:pPr lvl="1"/>
            <a:r>
              <a:rPr lang="fr-FR" sz="3400" dirty="0" smtClean="0">
                <a:solidFill>
                  <a:schemeClr val="tx1"/>
                </a:solidFill>
              </a:rPr>
              <a:t>DRDJSCS </a:t>
            </a:r>
            <a:r>
              <a:rPr lang="fr-FR" sz="3400" dirty="0">
                <a:solidFill>
                  <a:schemeClr val="tx1"/>
                </a:solidFill>
              </a:rPr>
              <a:t>BFC (Jean-Luc Grillon, médecin </a:t>
            </a:r>
            <a:r>
              <a:rPr lang="fr-FR" sz="3400" dirty="0" smtClean="0">
                <a:solidFill>
                  <a:schemeClr val="tx1"/>
                </a:solidFill>
              </a:rPr>
              <a:t>conseiller)</a:t>
            </a:r>
          </a:p>
          <a:p>
            <a:pPr lvl="1"/>
            <a:r>
              <a:rPr lang="fr-FR" sz="3400" dirty="0" smtClean="0">
                <a:solidFill>
                  <a:schemeClr val="tx1"/>
                </a:solidFill>
              </a:rPr>
              <a:t>ASEPT </a:t>
            </a:r>
            <a:r>
              <a:rPr lang="fr-FR" sz="3400" dirty="0">
                <a:solidFill>
                  <a:schemeClr val="tx1"/>
                </a:solidFill>
              </a:rPr>
              <a:t>FC/B (Clément </a:t>
            </a:r>
            <a:r>
              <a:rPr lang="fr-FR" sz="3400" dirty="0" err="1">
                <a:solidFill>
                  <a:schemeClr val="tx1"/>
                </a:solidFill>
              </a:rPr>
              <a:t>Prévitali</a:t>
            </a:r>
            <a:r>
              <a:rPr lang="fr-FR" sz="3400" dirty="0">
                <a:solidFill>
                  <a:schemeClr val="tx1"/>
                </a:solidFill>
              </a:rPr>
              <a:t>, docteur en sociologie, chargé d’études et référent APA)</a:t>
            </a:r>
          </a:p>
          <a:p>
            <a:endParaRPr lang="fr-FR" sz="3300" dirty="0" smtClean="0"/>
          </a:p>
          <a:p>
            <a:pPr marL="0" indent="0">
              <a:buNone/>
            </a:pPr>
            <a:endParaRPr lang="fr-FR" sz="3300" dirty="0" smtClean="0"/>
          </a:p>
        </p:txBody>
      </p:sp>
    </p:spTree>
    <p:extLst>
      <p:ext uri="{BB962C8B-B14F-4D97-AF65-F5344CB8AC3E}">
        <p14:creationId xmlns:p14="http://schemas.microsoft.com/office/powerpoint/2010/main" val="12081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772816"/>
          </a:xfrm>
        </p:spPr>
        <p:txBody>
          <a:bodyPr/>
          <a:lstStyle/>
          <a:p>
            <a:r>
              <a:rPr lang="fr-FR" sz="3200" dirty="0" smtClean="0"/>
              <a:t>Un projet sportif pour la santé personnalisé pour chacun en Bourgogne Franche-Comté</a:t>
            </a:r>
            <a:endParaRPr lang="fr-FR" sz="3200" dirty="0"/>
          </a:p>
        </p:txBody>
      </p:sp>
      <p:sp>
        <p:nvSpPr>
          <p:cNvPr id="3" name="Espace réservé du contenu 2"/>
          <p:cNvSpPr>
            <a:spLocks noGrp="1"/>
          </p:cNvSpPr>
          <p:nvPr>
            <p:ph idx="1"/>
          </p:nvPr>
        </p:nvSpPr>
        <p:spPr>
          <a:xfrm>
            <a:off x="395536" y="1844824"/>
            <a:ext cx="8352928" cy="4320480"/>
          </a:xfrm>
        </p:spPr>
        <p:txBody>
          <a:bodyPr>
            <a:normAutofit lnSpcReduction="10000"/>
          </a:bodyPr>
          <a:lstStyle/>
          <a:p>
            <a:pPr>
              <a:lnSpc>
                <a:spcPct val="90000"/>
              </a:lnSpc>
            </a:pPr>
            <a:r>
              <a:rPr lang="fr-FR" sz="2300" b="1" dirty="0"/>
              <a:t>Etat d’avancement :</a:t>
            </a:r>
          </a:p>
          <a:p>
            <a:pPr marL="0" indent="0">
              <a:buNone/>
            </a:pPr>
            <a:endParaRPr lang="fr-FR" dirty="0" smtClean="0"/>
          </a:p>
          <a:p>
            <a:pPr algn="just">
              <a:buFont typeface="Courier New" panose="02070309020205020404" pitchFamily="49" charset="0"/>
              <a:buChar char="o"/>
            </a:pPr>
            <a:r>
              <a:rPr lang="fr-FR" dirty="0" smtClean="0">
                <a:solidFill>
                  <a:schemeClr val="tx1"/>
                </a:solidFill>
              </a:rPr>
              <a:t>1</a:t>
            </a:r>
            <a:r>
              <a:rPr lang="fr-FR" baseline="30000" dirty="0" smtClean="0">
                <a:solidFill>
                  <a:schemeClr val="tx1"/>
                </a:solidFill>
              </a:rPr>
              <a:t>er</a:t>
            </a:r>
            <a:r>
              <a:rPr lang="fr-FR" dirty="0" smtClean="0">
                <a:solidFill>
                  <a:schemeClr val="tx1"/>
                </a:solidFill>
              </a:rPr>
              <a:t> comité de pilotage et présentation de l’étude à l’équipe projet Sport Santé Bien-Etre (ARS/DRDJSCS) : décembre 2017</a:t>
            </a:r>
          </a:p>
          <a:p>
            <a:pPr algn="just">
              <a:buFont typeface="Courier New" panose="02070309020205020404" pitchFamily="49" charset="0"/>
              <a:buChar char="o"/>
            </a:pPr>
            <a:endParaRPr lang="fr-FR" dirty="0" smtClean="0">
              <a:solidFill>
                <a:schemeClr val="tx1"/>
              </a:solidFill>
            </a:endParaRPr>
          </a:p>
          <a:p>
            <a:pPr algn="just">
              <a:buFont typeface="Courier New" panose="02070309020205020404" pitchFamily="49" charset="0"/>
              <a:buChar char="o"/>
            </a:pPr>
            <a:r>
              <a:rPr lang="fr-FR" dirty="0" smtClean="0">
                <a:solidFill>
                  <a:schemeClr val="tx1"/>
                </a:solidFill>
              </a:rPr>
              <a:t>Construction cahier des charges, méthodologie et formalisation du partenariat avec un opérateur chargé de l’étude (convention) : janvier 2018</a:t>
            </a:r>
          </a:p>
          <a:p>
            <a:pPr algn="just">
              <a:buFont typeface="Courier New" panose="02070309020205020404" pitchFamily="49" charset="0"/>
              <a:buChar char="o"/>
            </a:pPr>
            <a:endParaRPr lang="fr-FR" dirty="0" smtClean="0">
              <a:solidFill>
                <a:schemeClr val="tx1"/>
              </a:solidFill>
            </a:endParaRPr>
          </a:p>
          <a:p>
            <a:pPr algn="just">
              <a:buFont typeface="Courier New" panose="02070309020205020404" pitchFamily="49" charset="0"/>
              <a:buChar char="o"/>
            </a:pPr>
            <a:r>
              <a:rPr lang="fr-FR" dirty="0" smtClean="0">
                <a:solidFill>
                  <a:schemeClr val="tx1"/>
                </a:solidFill>
              </a:rPr>
              <a:t>Lancement de l’étude : février 2018</a:t>
            </a:r>
            <a:endParaRPr lang="fr-FR" dirty="0">
              <a:solidFill>
                <a:schemeClr val="tx1"/>
              </a:solidFill>
            </a:endParaRPr>
          </a:p>
        </p:txBody>
      </p:sp>
    </p:spTree>
    <p:extLst>
      <p:ext uri="{BB962C8B-B14F-4D97-AF65-F5344CB8AC3E}">
        <p14:creationId xmlns:p14="http://schemas.microsoft.com/office/powerpoint/2010/main" val="125492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772816"/>
          </a:xfrm>
        </p:spPr>
        <p:txBody>
          <a:bodyPr/>
          <a:lstStyle/>
          <a:p>
            <a:r>
              <a:rPr lang="fr-FR" sz="3200" dirty="0" smtClean="0"/>
              <a:t>Un projet sportif pour la santé personnalisé pour chacun en Bourgogne Franche-Comté</a:t>
            </a:r>
            <a:endParaRPr lang="fr-FR" sz="3200" dirty="0"/>
          </a:p>
        </p:txBody>
      </p:sp>
      <p:sp>
        <p:nvSpPr>
          <p:cNvPr id="3" name="Espace réservé du contenu 2"/>
          <p:cNvSpPr>
            <a:spLocks noGrp="1"/>
          </p:cNvSpPr>
          <p:nvPr>
            <p:ph idx="1"/>
          </p:nvPr>
        </p:nvSpPr>
        <p:spPr>
          <a:xfrm>
            <a:off x="251520" y="1628800"/>
            <a:ext cx="8568952" cy="4824536"/>
          </a:xfrm>
        </p:spPr>
        <p:txBody>
          <a:bodyPr>
            <a:normAutofit fontScale="70000" lnSpcReduction="20000"/>
          </a:bodyPr>
          <a:lstStyle/>
          <a:p>
            <a:r>
              <a:rPr lang="fr-FR" sz="3300" dirty="0" smtClean="0"/>
              <a:t>Points saillants de l’étude :</a:t>
            </a:r>
          </a:p>
          <a:p>
            <a:pPr marL="0" indent="0">
              <a:buNone/>
            </a:pPr>
            <a:endParaRPr lang="fr-FR" dirty="0" smtClean="0"/>
          </a:p>
          <a:p>
            <a:pPr marL="0" indent="0">
              <a:buNone/>
            </a:pPr>
            <a:r>
              <a:rPr lang="fr-FR" dirty="0" smtClean="0">
                <a:effectLst>
                  <a:outerShdw blurRad="38100" dist="38100" dir="2700000" algn="tl">
                    <a:srgbClr val="000000">
                      <a:alpha val="43137"/>
                    </a:srgbClr>
                  </a:outerShdw>
                </a:effectLst>
              </a:rPr>
              <a:t>3 étapes : </a:t>
            </a:r>
          </a:p>
          <a:p>
            <a:pPr marL="0" indent="0">
              <a:buNone/>
            </a:pPr>
            <a:endParaRPr lang="fr-FR" sz="1000" dirty="0" smtClean="0"/>
          </a:p>
          <a:p>
            <a:pPr algn="just">
              <a:buFont typeface="Courier New" panose="02070309020205020404" pitchFamily="49" charset="0"/>
              <a:buChar char="o"/>
            </a:pPr>
            <a:r>
              <a:rPr lang="fr-FR" dirty="0" smtClean="0">
                <a:solidFill>
                  <a:schemeClr val="tx1"/>
                </a:solidFill>
              </a:rPr>
              <a:t>Diagnostic territorial exhaustif de l’offre sport santé en BFC</a:t>
            </a:r>
          </a:p>
          <a:p>
            <a:pPr algn="just">
              <a:buFont typeface="Courier New" panose="02070309020205020404" pitchFamily="49" charset="0"/>
              <a:buChar char="o"/>
            </a:pPr>
            <a:r>
              <a:rPr lang="fr-FR" dirty="0" smtClean="0">
                <a:solidFill>
                  <a:schemeClr val="tx1"/>
                </a:solidFill>
              </a:rPr>
              <a:t>Analyse des freins et leviers au développement de la pratique, après identification des organisations, des systèmes de prise en charge et des parcours d’accès des patients au sport santé, et à partir d’une échelle d’analyse  acteurs institutionnels/professionnels/usagers </a:t>
            </a:r>
          </a:p>
          <a:p>
            <a:pPr algn="just">
              <a:buFont typeface="Courier New" panose="02070309020205020404" pitchFamily="49" charset="0"/>
              <a:buChar char="o"/>
            </a:pPr>
            <a:r>
              <a:rPr lang="fr-FR" dirty="0" smtClean="0">
                <a:solidFill>
                  <a:schemeClr val="tx1"/>
                </a:solidFill>
              </a:rPr>
              <a:t>Impact de l’accompagnement des patients atteints de diabète de type 2, en s’appuyant sur les outils connectés (qualité de vie, analyse médico-économique)</a:t>
            </a:r>
          </a:p>
          <a:p>
            <a:pPr>
              <a:buFont typeface="Courier New" panose="02070309020205020404" pitchFamily="49" charset="0"/>
              <a:buChar char="o"/>
            </a:pPr>
            <a:endParaRPr lang="fr-FR" dirty="0" smtClean="0"/>
          </a:p>
          <a:p>
            <a:pPr marL="0" indent="0">
              <a:buNone/>
            </a:pPr>
            <a:r>
              <a:rPr lang="fr-FR" dirty="0">
                <a:effectLst>
                  <a:outerShdw blurRad="38100" dist="38100" dir="2700000" algn="tl">
                    <a:srgbClr val="000000">
                      <a:alpha val="43137"/>
                    </a:srgbClr>
                  </a:outerShdw>
                </a:effectLst>
              </a:rPr>
              <a:t>3 territoires d’étude pour les étapes 2 et </a:t>
            </a:r>
            <a:r>
              <a:rPr lang="fr-FR" dirty="0" smtClean="0">
                <a:effectLst>
                  <a:outerShdw blurRad="38100" dist="38100" dir="2700000" algn="tl">
                    <a:srgbClr val="000000">
                      <a:alpha val="43137"/>
                    </a:srgbClr>
                  </a:outerShdw>
                </a:effectLst>
              </a:rPr>
              <a:t>3</a:t>
            </a:r>
          </a:p>
          <a:p>
            <a:pPr marL="0" indent="0">
              <a:buNone/>
            </a:pPr>
            <a:endParaRPr lang="fr-FR" dirty="0"/>
          </a:p>
          <a:p>
            <a:pPr>
              <a:buFont typeface="Courier New" panose="02070309020205020404" pitchFamily="49" charset="0"/>
              <a:buChar char="o"/>
            </a:pPr>
            <a:r>
              <a:rPr lang="fr-FR" dirty="0" smtClean="0">
                <a:solidFill>
                  <a:schemeClr val="tx1"/>
                </a:solidFill>
              </a:rPr>
              <a:t>Pays </a:t>
            </a:r>
            <a:r>
              <a:rPr lang="fr-FR" dirty="0" err="1">
                <a:solidFill>
                  <a:schemeClr val="tx1"/>
                </a:solidFill>
              </a:rPr>
              <a:t>Graylois</a:t>
            </a:r>
            <a:r>
              <a:rPr lang="fr-FR" dirty="0">
                <a:solidFill>
                  <a:schemeClr val="tx1"/>
                </a:solidFill>
              </a:rPr>
              <a:t> (rural)</a:t>
            </a:r>
          </a:p>
          <a:p>
            <a:pPr>
              <a:buFont typeface="Courier New" panose="02070309020205020404" pitchFamily="49" charset="0"/>
              <a:buChar char="o"/>
            </a:pPr>
            <a:r>
              <a:rPr lang="fr-FR" dirty="0" smtClean="0">
                <a:solidFill>
                  <a:schemeClr val="tx1"/>
                </a:solidFill>
              </a:rPr>
              <a:t>Pays </a:t>
            </a:r>
            <a:r>
              <a:rPr lang="fr-FR" dirty="0">
                <a:solidFill>
                  <a:schemeClr val="tx1"/>
                </a:solidFill>
              </a:rPr>
              <a:t>de Vesoul Val de Saône (intermédiaire)</a:t>
            </a:r>
          </a:p>
          <a:p>
            <a:pPr>
              <a:buFont typeface="Courier New" panose="02070309020205020404" pitchFamily="49" charset="0"/>
              <a:buChar char="o"/>
            </a:pPr>
            <a:r>
              <a:rPr lang="fr-FR" dirty="0" smtClean="0">
                <a:solidFill>
                  <a:schemeClr val="tx1"/>
                </a:solidFill>
              </a:rPr>
              <a:t>Dijon </a:t>
            </a:r>
            <a:r>
              <a:rPr lang="fr-FR" dirty="0">
                <a:solidFill>
                  <a:schemeClr val="tx1"/>
                </a:solidFill>
              </a:rPr>
              <a:t>Métropole (urbain)</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87372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844824"/>
          </a:xfrm>
        </p:spPr>
        <p:txBody>
          <a:bodyPr/>
          <a:lstStyle/>
          <a:p>
            <a:r>
              <a:rPr lang="fr-FR" dirty="0" smtClean="0"/>
              <a:t>Groupe territoire – génération pivot</a:t>
            </a:r>
            <a:endParaRPr lang="fr-FR" dirty="0"/>
          </a:p>
        </p:txBody>
      </p:sp>
      <p:sp>
        <p:nvSpPr>
          <p:cNvPr id="3" name="Espace réservé du contenu 2"/>
          <p:cNvSpPr>
            <a:spLocks noGrp="1"/>
          </p:cNvSpPr>
          <p:nvPr>
            <p:ph idx="1"/>
          </p:nvPr>
        </p:nvSpPr>
        <p:spPr>
          <a:xfrm>
            <a:off x="457200" y="1772816"/>
            <a:ext cx="8229600" cy="4353347"/>
          </a:xfrm>
        </p:spPr>
        <p:txBody>
          <a:bodyPr>
            <a:normAutofit lnSpcReduction="10000"/>
          </a:bodyPr>
          <a:lstStyle/>
          <a:p>
            <a:pPr>
              <a:lnSpc>
                <a:spcPct val="200000"/>
              </a:lnSpc>
            </a:pPr>
            <a:r>
              <a:rPr lang="fr-FR" sz="1800" b="1" dirty="0"/>
              <a:t>Contexte</a:t>
            </a:r>
            <a:r>
              <a:rPr lang="fr-FR" sz="2000" dirty="0" smtClean="0">
                <a:solidFill>
                  <a:schemeClr val="tx1"/>
                </a:solidFill>
              </a:rPr>
              <a:t>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insécurité de l’emploi, incitation au travail des seniors, solidarité familiale </a:t>
            </a:r>
          </a:p>
          <a:p>
            <a:pPr>
              <a:lnSpc>
                <a:spcPct val="200000"/>
              </a:lnSpc>
            </a:pPr>
            <a:r>
              <a:rPr lang="fr-FR" sz="1800" b="1" dirty="0"/>
              <a:t>Problématique</a:t>
            </a:r>
            <a:r>
              <a:rPr lang="fr-FR" sz="2000" dirty="0" smtClean="0">
                <a:solidFill>
                  <a:schemeClr val="tx1"/>
                </a:solidFill>
              </a:rPr>
              <a:t>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Que se passerait il si le « pivot n’était plus en mesure d’assurer son rôle auprès des autres générations?</a:t>
            </a:r>
          </a:p>
          <a:p>
            <a:pPr>
              <a:lnSpc>
                <a:spcPct val="200000"/>
              </a:lnSpc>
            </a:pPr>
            <a:r>
              <a:rPr lang="fr-FR" sz="1800" b="1" dirty="0"/>
              <a:t>Partenaires </a:t>
            </a:r>
            <a:r>
              <a:rPr lang="fr-FR" sz="2000" dirty="0" smtClean="0">
                <a:solidFill>
                  <a:schemeClr val="tx1"/>
                </a:solidFill>
              </a:rPr>
              <a:t>: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DRDJSCS, DIRECCTE, CARSAT, Mutualité, PJJ, IRTESS et l’INSEE</a:t>
            </a:r>
          </a:p>
          <a:p>
            <a:pPr>
              <a:lnSpc>
                <a:spcPct val="200000"/>
              </a:lnSpc>
            </a:pPr>
            <a:r>
              <a:rPr lang="fr-FR" sz="1800" b="1" dirty="0"/>
              <a:t>Animateur</a:t>
            </a:r>
            <a:r>
              <a:rPr lang="fr-FR" sz="2000" dirty="0" smtClean="0">
                <a:solidFill>
                  <a:schemeClr val="tx1"/>
                </a:solidFill>
              </a:rPr>
              <a:t>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ARS</a:t>
            </a:r>
          </a:p>
          <a:p>
            <a:pPr marL="0" indent="0">
              <a:lnSpc>
                <a:spcPct val="200000"/>
              </a:lnSpc>
              <a:buNone/>
            </a:pPr>
            <a:endParaRPr lang="fr-FR" sz="2000" dirty="0">
              <a:solidFill>
                <a:schemeClr val="tx1"/>
              </a:solidFill>
            </a:endParaRPr>
          </a:p>
        </p:txBody>
      </p:sp>
    </p:spTree>
    <p:extLst>
      <p:ext uri="{BB962C8B-B14F-4D97-AF65-F5344CB8AC3E}">
        <p14:creationId xmlns:p14="http://schemas.microsoft.com/office/powerpoint/2010/main" val="5738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lstStyle/>
          <a:p>
            <a:r>
              <a:rPr lang="fr-FR" dirty="0" smtClean="0"/>
              <a:t>Génération pivot</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3321714" cy="47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995936" y="1484784"/>
            <a:ext cx="4824536" cy="4247317"/>
          </a:xfrm>
          <a:prstGeom prst="rect">
            <a:avLst/>
          </a:prstGeom>
          <a:noFill/>
        </p:spPr>
        <p:txBody>
          <a:bodyPr wrap="square" rtlCol="0">
            <a:spAutoFit/>
          </a:bodyPr>
          <a:lstStyle/>
          <a:p>
            <a:pPr algn="just">
              <a:lnSpc>
                <a:spcPct val="150000"/>
              </a:lnSpc>
            </a:pPr>
            <a:r>
              <a:rPr lang="fr-FR" sz="2000" dirty="0" smtClean="0">
                <a:latin typeface="Tahoma" panose="020B0604030504040204" pitchFamily="34" charset="0"/>
                <a:ea typeface="Tahoma" panose="020B0604030504040204" pitchFamily="34" charset="0"/>
                <a:cs typeface="Tahoma" panose="020B0604030504040204" pitchFamily="34" charset="0"/>
              </a:rPr>
              <a:t>L’INSEE a publié un 4 pages sur le sujet en juillet 2017.</a:t>
            </a:r>
          </a:p>
          <a:p>
            <a:pPr algn="just">
              <a:lnSpc>
                <a:spcPct val="150000"/>
              </a:lnSpc>
            </a:pPr>
            <a:endParaRPr lang="fr-FR" sz="2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fr-FR" sz="2000" dirty="0" smtClean="0">
                <a:latin typeface="Tahoma" panose="020B0604030504040204" pitchFamily="34" charset="0"/>
                <a:ea typeface="Tahoma" panose="020B0604030504040204" pitchFamily="34" charset="0"/>
                <a:cs typeface="Tahoma" panose="020B0604030504040204" pitchFamily="34" charset="0"/>
              </a:rPr>
              <a:t>L’objectif était de travailler sur les facteurs socio-économiques influençant la capacité d’aide de la génération pivot envers les autres générations (ascendantes et descendantes).</a:t>
            </a:r>
          </a:p>
          <a:p>
            <a:pPr algn="just">
              <a:lnSpc>
                <a:spcPct val="150000"/>
              </a:lnSpc>
            </a:pPr>
            <a:endParaRPr lang="fr-F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2626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451237" cy="5992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58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Génération pivot</a:t>
            </a:r>
            <a:endParaRPr lang="fr-FR" dirty="0"/>
          </a:p>
        </p:txBody>
      </p:sp>
      <p:sp>
        <p:nvSpPr>
          <p:cNvPr id="3" name="Espace réservé du contenu 2"/>
          <p:cNvSpPr>
            <a:spLocks noGrp="1"/>
          </p:cNvSpPr>
          <p:nvPr>
            <p:ph idx="1"/>
          </p:nvPr>
        </p:nvSpPr>
        <p:spPr/>
        <p:txBody>
          <a:bodyPr>
            <a:normAutofit/>
          </a:bodyPr>
          <a:lstStyle/>
          <a:p>
            <a:pPr marL="0" indent="0">
              <a:lnSpc>
                <a:spcPct val="200000"/>
              </a:lnSpc>
              <a:buNone/>
            </a:pPr>
            <a:r>
              <a:rPr lang="fr-FR" sz="2800" b="1" dirty="0" smtClean="0"/>
              <a:t>Calendrier</a:t>
            </a:r>
            <a:endParaRPr lang="fr-FR"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200000"/>
              </a:lnSpc>
              <a:buNone/>
            </a:pPr>
            <a:r>
              <a:rPr lang="fr-FR" sz="3600"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fr-FR" sz="3600" dirty="0" smtClean="0">
                <a:solidFill>
                  <a:schemeClr val="tx1"/>
                </a:solidFill>
                <a:latin typeface="Tahoma" panose="020B0604030504040204" pitchFamily="34" charset="0"/>
                <a:ea typeface="Tahoma" panose="020B0604030504040204" pitchFamily="34" charset="0"/>
                <a:cs typeface="Tahoma" panose="020B0604030504040204" pitchFamily="34" charset="0"/>
              </a:rPr>
              <a:t>ublication d’ici à la fin de l’année.</a:t>
            </a:r>
            <a:endParaRPr lang="fr-FR"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9118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844824"/>
          </a:xfrm>
        </p:spPr>
        <p:txBody>
          <a:bodyPr/>
          <a:lstStyle/>
          <a:p>
            <a:r>
              <a:rPr lang="fr-FR" sz="3600" dirty="0" smtClean="0"/>
              <a:t>Nouveau projet du groupe territoire : les conférences des financeurs</a:t>
            </a:r>
            <a:endParaRPr lang="fr-FR" sz="3600" dirty="0"/>
          </a:p>
        </p:txBody>
      </p:sp>
      <p:sp>
        <p:nvSpPr>
          <p:cNvPr id="3" name="Espace réservé du contenu 2"/>
          <p:cNvSpPr>
            <a:spLocks noGrp="1"/>
          </p:cNvSpPr>
          <p:nvPr>
            <p:ph idx="1"/>
          </p:nvPr>
        </p:nvSpPr>
        <p:spPr>
          <a:xfrm>
            <a:off x="457200" y="1988840"/>
            <a:ext cx="8229600" cy="4137323"/>
          </a:xfrm>
        </p:spPr>
        <p:txBody>
          <a:bodyPr/>
          <a:lstStyle/>
          <a:p>
            <a:pPr>
              <a:lnSpc>
                <a:spcPct val="150000"/>
              </a:lnSpc>
            </a:pPr>
            <a:r>
              <a:rPr lang="fr-FR" sz="1800" b="1" dirty="0"/>
              <a:t>Contexte </a:t>
            </a:r>
            <a:r>
              <a:rPr lang="fr-FR" sz="1800" b="1" dirty="0" smtClean="0"/>
              <a:t>: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La mise en place des conférences des financeurs dans le cadre de la loi d’Adaptation de la Société au Vieillissement (ASV)</a:t>
            </a:r>
            <a:endParaRPr lang="fr-FR" sz="1800" b="1" dirty="0"/>
          </a:p>
          <a:p>
            <a:pPr>
              <a:lnSpc>
                <a:spcPct val="150000"/>
              </a:lnSpc>
            </a:pPr>
            <a:r>
              <a:rPr lang="fr-FR" sz="1800" b="1" dirty="0" smtClean="0"/>
              <a:t>Problématique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Du niveau départemental au niveau régional : quelle observation ?</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1800" b="1" dirty="0" smtClean="0"/>
              <a:t>Partenaires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 définir (au moins les 8 départements)</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1800" b="1" dirty="0" smtClean="0"/>
              <a:t>Animateur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ARS</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1800" b="1" dirty="0"/>
              <a:t>Etat </a:t>
            </a:r>
            <a:r>
              <a:rPr lang="fr-FR" sz="1800" b="1" dirty="0" smtClean="0"/>
              <a:t>d’avancements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Etude de l’opportunité de mener un groupe de travail sur cette thématique.</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1800" b="1" dirty="0"/>
              <a:t>Calendrier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 définir si constitution du groupe de travail</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FR" dirty="0" smtClean="0"/>
          </a:p>
          <a:p>
            <a:pPr marL="0" indent="0">
              <a:lnSpc>
                <a:spcPct val="150000"/>
              </a:lnSpc>
              <a:buNone/>
            </a:pPr>
            <a:endParaRPr lang="fr-FR" dirty="0"/>
          </a:p>
        </p:txBody>
      </p:sp>
    </p:spTree>
    <p:extLst>
      <p:ext uri="{BB962C8B-B14F-4D97-AF65-F5344CB8AC3E}">
        <p14:creationId xmlns:p14="http://schemas.microsoft.com/office/powerpoint/2010/main" val="3428026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844824"/>
          </a:xfrm>
        </p:spPr>
        <p:txBody>
          <a:bodyPr/>
          <a:lstStyle/>
          <a:p>
            <a:r>
              <a:rPr lang="fr-FR" sz="2800" dirty="0" smtClean="0"/>
              <a:t>Nouveau projet animé par l’ARS au côté de l’ORS : Santé au travail des personnes handicapées</a:t>
            </a:r>
            <a:endParaRPr lang="fr-FR" sz="2800" dirty="0"/>
          </a:p>
        </p:txBody>
      </p:sp>
      <p:sp>
        <p:nvSpPr>
          <p:cNvPr id="3" name="Espace réservé du contenu 2"/>
          <p:cNvSpPr>
            <a:spLocks noGrp="1"/>
          </p:cNvSpPr>
          <p:nvPr>
            <p:ph idx="1"/>
          </p:nvPr>
        </p:nvSpPr>
        <p:spPr>
          <a:xfrm>
            <a:off x="457200" y="1988840"/>
            <a:ext cx="8229600" cy="4137323"/>
          </a:xfrm>
        </p:spPr>
        <p:txBody>
          <a:bodyPr/>
          <a:lstStyle/>
          <a:p>
            <a:r>
              <a:rPr lang="fr-FR" dirty="0" smtClean="0"/>
              <a:t>Contexte </a:t>
            </a:r>
          </a:p>
          <a:p>
            <a:r>
              <a:rPr lang="fr-FR" dirty="0" smtClean="0"/>
              <a:t>Problématique</a:t>
            </a:r>
          </a:p>
          <a:p>
            <a:r>
              <a:rPr lang="fr-FR" dirty="0" smtClean="0"/>
              <a:t>Partenaires</a:t>
            </a:r>
          </a:p>
          <a:p>
            <a:r>
              <a:rPr lang="fr-FR" dirty="0" smtClean="0"/>
              <a:t>Animateur</a:t>
            </a:r>
          </a:p>
          <a:p>
            <a:r>
              <a:rPr lang="fr-FR" dirty="0" smtClean="0"/>
              <a:t>Etat d’avancements</a:t>
            </a:r>
          </a:p>
          <a:p>
            <a:r>
              <a:rPr lang="fr-FR" dirty="0" smtClean="0"/>
              <a:t>Calendrier : Prochaines étapes / suites</a:t>
            </a:r>
          </a:p>
          <a:p>
            <a:endParaRPr lang="fr-FR" dirty="0" smtClean="0"/>
          </a:p>
          <a:p>
            <a:pPr marL="0" indent="0">
              <a:buNone/>
            </a:pPr>
            <a:endParaRPr lang="fr-FR" dirty="0"/>
          </a:p>
        </p:txBody>
      </p:sp>
      <p:sp>
        <p:nvSpPr>
          <p:cNvPr id="4" name="ZoneTexte 3"/>
          <p:cNvSpPr txBox="1"/>
          <p:nvPr/>
        </p:nvSpPr>
        <p:spPr>
          <a:xfrm>
            <a:off x="1835696" y="5373216"/>
            <a:ext cx="5400600" cy="369332"/>
          </a:xfrm>
          <a:prstGeom prst="rect">
            <a:avLst/>
          </a:prstGeom>
          <a:noFill/>
        </p:spPr>
        <p:txBody>
          <a:bodyPr wrap="square" rtlCol="0">
            <a:spAutoFit/>
          </a:bodyPr>
          <a:lstStyle/>
          <a:p>
            <a:pPr algn="ctr"/>
            <a:r>
              <a:rPr lang="fr-FR" dirty="0" smtClean="0"/>
              <a:t>Eléments présentés par l’ORS</a:t>
            </a:r>
            <a:endParaRPr lang="fr-FR" dirty="0"/>
          </a:p>
        </p:txBody>
      </p:sp>
    </p:spTree>
    <p:extLst>
      <p:ext uri="{BB962C8B-B14F-4D97-AF65-F5344CB8AC3E}">
        <p14:creationId xmlns:p14="http://schemas.microsoft.com/office/powerpoint/2010/main" val="223873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Ordre du jour</a:t>
            </a:r>
            <a:endParaRPr lang="fr-FR" dirty="0"/>
          </a:p>
        </p:txBody>
      </p:sp>
      <p:sp>
        <p:nvSpPr>
          <p:cNvPr id="3" name="Espace réservé du contenu 2"/>
          <p:cNvSpPr>
            <a:spLocks noGrp="1"/>
          </p:cNvSpPr>
          <p:nvPr>
            <p:ph idx="1"/>
          </p:nvPr>
        </p:nvSpPr>
        <p:spPr>
          <a:xfrm>
            <a:off x="467544" y="1844824"/>
            <a:ext cx="8229600" cy="3993307"/>
          </a:xfrm>
        </p:spPr>
        <p:txBody>
          <a:bodyPr>
            <a:normAutofit fontScale="92500"/>
          </a:bodyPr>
          <a:lstStyle/>
          <a:p>
            <a:pPr lvl="1" algn="just">
              <a:lnSpc>
                <a:spcPct val="150000"/>
              </a:lnSpc>
            </a:pP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Point sur l’avancement des groupes de travail</a:t>
            </a:r>
          </a:p>
          <a:p>
            <a:pPr lvl="1" algn="just">
              <a:lnSpc>
                <a:spcPct val="150000"/>
              </a:lnSpc>
            </a:pPr>
            <a:r>
              <a:rPr lang="fr-FR" sz="2400" dirty="0">
                <a:solidFill>
                  <a:schemeClr val="tx1"/>
                </a:solidFill>
                <a:latin typeface="Tahoma" panose="020B0604030504040204" pitchFamily="34" charset="0"/>
                <a:ea typeface="Tahoma" panose="020B0604030504040204" pitchFamily="34" charset="0"/>
                <a:cs typeface="Tahoma" panose="020B0604030504040204" pitchFamily="34" charset="0"/>
              </a:rPr>
              <a:t>Présentation du projet de séminaire</a:t>
            </a:r>
          </a:p>
          <a:p>
            <a:pPr lvl="1" algn="just">
              <a:lnSpc>
                <a:spcPct val="150000"/>
              </a:lnSpc>
            </a:pPr>
            <a:r>
              <a:rPr lang="fr-FR" alt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Validation de la Charte d’engagement</a:t>
            </a:r>
          </a:p>
          <a:p>
            <a:pPr lvl="1" algn="just">
              <a:lnSpc>
                <a:spcPct val="150000"/>
              </a:lnSpc>
            </a:pPr>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Propositions de logos pour constituer la charte graphique</a:t>
            </a:r>
          </a:p>
          <a:p>
            <a:pPr lvl="1" algn="just">
              <a:lnSpc>
                <a:spcPct val="150000"/>
              </a:lnSpc>
            </a:pPr>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Point sur la lettre électronique et partage d’information</a:t>
            </a:r>
          </a:p>
          <a:p>
            <a:pPr lvl="1" algn="just">
              <a:lnSpc>
                <a:spcPct val="150000"/>
              </a:lnSpc>
            </a:pPr>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Calendrier</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1239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09601"/>
            <a:ext cx="7772400" cy="1955303"/>
          </a:xfrm>
        </p:spPr>
        <p:txBody>
          <a:bodyPr>
            <a:noAutofit/>
          </a:bodyPr>
          <a:lstStyle/>
          <a:p>
            <a:r>
              <a:rPr lang="fr-FR" sz="4800" dirty="0" smtClean="0"/>
              <a:t>Étude de la santé au travail des salariés handicapés</a:t>
            </a:r>
            <a:endParaRPr lang="fr-FR" sz="4800" dirty="0"/>
          </a:p>
        </p:txBody>
      </p:sp>
      <p:sp>
        <p:nvSpPr>
          <p:cNvPr id="3" name="Sous-titre 2"/>
          <p:cNvSpPr>
            <a:spLocks noGrp="1"/>
          </p:cNvSpPr>
          <p:nvPr>
            <p:ph type="subTitle" idx="1"/>
          </p:nvPr>
        </p:nvSpPr>
        <p:spPr>
          <a:xfrm>
            <a:off x="1331640" y="3140968"/>
            <a:ext cx="6400800" cy="1219200"/>
          </a:xfrm>
        </p:spPr>
        <p:txBody>
          <a:bodyPr>
            <a:normAutofit/>
          </a:bodyPr>
          <a:lstStyle/>
          <a:p>
            <a:r>
              <a:rPr lang="fr-FR" sz="2400" dirty="0" smtClean="0"/>
              <a:t>OBSERVATOIRE RÉGIONAL DE LA </a:t>
            </a:r>
            <a:r>
              <a:rPr lang="fr-FR" dirty="0" smtClean="0"/>
              <a:t>SANTÉ </a:t>
            </a:r>
            <a:r>
              <a:rPr lang="fr-FR" sz="2400" dirty="0" smtClean="0"/>
              <a:t/>
            </a:r>
            <a:br>
              <a:rPr lang="fr-FR" sz="2400" dirty="0" smtClean="0"/>
            </a:br>
            <a:r>
              <a:rPr lang="fr-FR" sz="2400" dirty="0" smtClean="0"/>
              <a:t>BOURGOGNE FRANCHE-COMTE</a:t>
            </a:r>
          </a:p>
          <a:p>
            <a:endParaRPr lang="fr-FR" dirty="0"/>
          </a:p>
        </p:txBody>
      </p:sp>
      <p:pic>
        <p:nvPicPr>
          <p:cNvPr id="6" name="Image 5" descr="logoORSBLANC.png"/>
          <p:cNvPicPr>
            <a:picLocks noChangeAspect="1"/>
          </p:cNvPicPr>
          <p:nvPr/>
        </p:nvPicPr>
        <p:blipFill>
          <a:blip r:embed="rId3" cstate="print">
            <a:duotone>
              <a:prstClr val="black"/>
              <a:schemeClr val="tx2">
                <a:tint val="45000"/>
                <a:satMod val="400000"/>
              </a:schemeClr>
            </a:duotone>
          </a:blip>
          <a:stretch>
            <a:fillRect/>
          </a:stretch>
        </p:blipFill>
        <p:spPr>
          <a:xfrm>
            <a:off x="6372200" y="5949280"/>
            <a:ext cx="1788366" cy="657983"/>
          </a:xfrm>
          <a:prstGeom prst="rect">
            <a:avLst/>
          </a:prstGeom>
        </p:spPr>
      </p:pic>
    </p:spTree>
    <p:extLst>
      <p:ext uri="{BB962C8B-B14F-4D97-AF65-F5344CB8AC3E}">
        <p14:creationId xmlns:p14="http://schemas.microsoft.com/office/powerpoint/2010/main" val="830130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96752"/>
          </a:xfrm>
        </p:spPr>
        <p:txBody>
          <a:bodyPr/>
          <a:lstStyle/>
          <a:p>
            <a:r>
              <a:rPr lang="fr-FR" sz="4400" dirty="0" smtClean="0"/>
              <a:t>Contexte</a:t>
            </a:r>
            <a:endParaRPr lang="fr-FR" sz="4400" dirty="0"/>
          </a:p>
        </p:txBody>
      </p:sp>
      <p:sp>
        <p:nvSpPr>
          <p:cNvPr id="3" name="Espace réservé du contenu 2"/>
          <p:cNvSpPr>
            <a:spLocks noGrp="1"/>
          </p:cNvSpPr>
          <p:nvPr>
            <p:ph idx="1"/>
          </p:nvPr>
        </p:nvSpPr>
        <p:spPr>
          <a:xfrm>
            <a:off x="251520" y="1484784"/>
            <a:ext cx="8446006" cy="4824536"/>
          </a:xfrm>
        </p:spPr>
        <p:txBody>
          <a:bodyPr>
            <a:normAutofit fontScale="85000" lnSpcReduction="20000"/>
          </a:bodyPr>
          <a:lstStyle/>
          <a:p>
            <a:pPr algn="just"/>
            <a:r>
              <a:rPr lang="fr-FR" dirty="0" smtClean="0">
                <a:solidFill>
                  <a:schemeClr val="tx1"/>
                </a:solidFill>
              </a:rPr>
              <a:t>En </a:t>
            </a:r>
            <a:r>
              <a:rPr lang="fr-FR" dirty="0">
                <a:solidFill>
                  <a:schemeClr val="tx1"/>
                </a:solidFill>
              </a:rPr>
              <a:t>France, en 2015, au sein des </a:t>
            </a:r>
            <a:r>
              <a:rPr lang="fr-FR" dirty="0" smtClean="0">
                <a:solidFill>
                  <a:schemeClr val="tx1"/>
                </a:solidFill>
              </a:rPr>
              <a:t>entreprises assujetties à l’OETH, on recense </a:t>
            </a:r>
            <a:r>
              <a:rPr lang="fr-FR" dirty="0">
                <a:solidFill>
                  <a:schemeClr val="tx1"/>
                </a:solidFill>
              </a:rPr>
              <a:t>304 300 ETP de travailleurs handicapés, soit</a:t>
            </a:r>
            <a:r>
              <a:rPr lang="fr-FR" dirty="0"/>
              <a:t> </a:t>
            </a:r>
            <a:r>
              <a:rPr lang="fr-FR" dirty="0" smtClean="0">
                <a:solidFill>
                  <a:srgbClr val="FF0000"/>
                </a:solidFill>
              </a:rPr>
              <a:t>400</a:t>
            </a:r>
            <a:r>
              <a:rPr lang="fr-FR" dirty="0">
                <a:solidFill>
                  <a:srgbClr val="FF0000"/>
                </a:solidFill>
              </a:rPr>
              <a:t> 400 salariés en emploi </a:t>
            </a:r>
            <a:r>
              <a:rPr lang="fr-FR" dirty="0" smtClean="0">
                <a:solidFill>
                  <a:srgbClr val="FF0000"/>
                </a:solidFill>
              </a:rPr>
              <a:t>direct</a:t>
            </a:r>
            <a:r>
              <a:rPr lang="fr-FR" dirty="0"/>
              <a:t> </a:t>
            </a:r>
            <a:r>
              <a:rPr lang="fr-FR" sz="1300" b="0" dirty="0" smtClean="0"/>
              <a:t>(1)</a:t>
            </a:r>
            <a:endParaRPr lang="fr-FR" sz="1300" b="0" dirty="0"/>
          </a:p>
          <a:p>
            <a:pPr algn="just"/>
            <a:endParaRPr lang="fr-FR" sz="2000" dirty="0" smtClean="0">
              <a:solidFill>
                <a:srgbClr val="FF0000"/>
              </a:solidFill>
            </a:endParaRPr>
          </a:p>
          <a:p>
            <a:pPr algn="just"/>
            <a:r>
              <a:rPr lang="fr-FR" sz="2000" dirty="0" smtClean="0">
                <a:solidFill>
                  <a:srgbClr val="FF0000"/>
                </a:solidFill>
              </a:rPr>
              <a:t>TOUTEFOIS….</a:t>
            </a:r>
          </a:p>
          <a:p>
            <a:pPr algn="just"/>
            <a:r>
              <a:rPr lang="fr-FR" sz="2000" dirty="0" smtClean="0">
                <a:solidFill>
                  <a:schemeClr val="tx1"/>
                </a:solidFill>
              </a:rPr>
              <a:t>Impossibilité de connaitre précisément le nombre de travailleurs handicapés du secteur privé</a:t>
            </a:r>
          </a:p>
          <a:p>
            <a:pPr algn="just"/>
            <a:endParaRPr lang="fr-FR" sz="2000" dirty="0"/>
          </a:p>
          <a:p>
            <a:pPr algn="just"/>
            <a:r>
              <a:rPr lang="fr-FR" dirty="0" smtClean="0">
                <a:solidFill>
                  <a:srgbClr val="FF0000"/>
                </a:solidFill>
              </a:rPr>
              <a:t>OUTILS…. </a:t>
            </a:r>
          </a:p>
          <a:p>
            <a:pPr algn="just">
              <a:buFont typeface="Wingdings" panose="05000000000000000000" pitchFamily="2" charset="2"/>
              <a:buChar char="v"/>
            </a:pPr>
            <a:r>
              <a:rPr lang="fr-FR" sz="2100" dirty="0" smtClean="0">
                <a:solidFill>
                  <a:schemeClr val="tx1"/>
                </a:solidFill>
              </a:rPr>
              <a:t>Etudes nationales sur la santé et le suivi de la santé de l’ensemble des salariés </a:t>
            </a:r>
            <a:r>
              <a:rPr lang="fr-FR" sz="1600" dirty="0" smtClean="0">
                <a:solidFill>
                  <a:schemeClr val="tx1"/>
                </a:solidFill>
              </a:rPr>
              <a:t>(</a:t>
            </a:r>
            <a:r>
              <a:rPr lang="fr-FR" sz="1600" dirty="0" err="1" smtClean="0">
                <a:solidFill>
                  <a:schemeClr val="tx1"/>
                </a:solidFill>
              </a:rPr>
              <a:t>Evrest</a:t>
            </a:r>
            <a:r>
              <a:rPr lang="fr-FR" sz="1600" dirty="0" smtClean="0">
                <a:solidFill>
                  <a:schemeClr val="tx1"/>
                </a:solidFill>
              </a:rPr>
              <a:t>, SUMER,…)</a:t>
            </a:r>
            <a:endParaRPr lang="fr-FR" sz="2100" dirty="0" smtClean="0">
              <a:solidFill>
                <a:schemeClr val="tx1"/>
              </a:solidFill>
            </a:endParaRPr>
          </a:p>
          <a:p>
            <a:pPr algn="just">
              <a:buFont typeface="Wingdings" panose="05000000000000000000" pitchFamily="2" charset="2"/>
              <a:buChar char="v"/>
            </a:pPr>
            <a:r>
              <a:rPr lang="fr-FR" sz="2100" dirty="0">
                <a:solidFill>
                  <a:schemeClr val="tx1"/>
                </a:solidFill>
              </a:rPr>
              <a:t>Plan Régional de Santé au Travail  </a:t>
            </a:r>
            <a:r>
              <a:rPr lang="fr-FR" sz="2100" dirty="0" smtClean="0">
                <a:solidFill>
                  <a:schemeClr val="tx1"/>
                </a:solidFill>
              </a:rPr>
              <a:t>         Observatoire </a:t>
            </a:r>
            <a:r>
              <a:rPr lang="fr-FR" sz="2100" dirty="0">
                <a:solidFill>
                  <a:schemeClr val="tx1"/>
                </a:solidFill>
              </a:rPr>
              <a:t>régional des inaptitudes </a:t>
            </a:r>
            <a:endParaRPr lang="fr-FR" sz="2100" dirty="0" smtClean="0">
              <a:solidFill>
                <a:schemeClr val="tx1"/>
              </a:solidFill>
            </a:endParaRPr>
          </a:p>
          <a:p>
            <a:pPr algn="just">
              <a:buFont typeface="Wingdings" panose="05000000000000000000" pitchFamily="2" charset="2"/>
              <a:buChar char="v"/>
            </a:pPr>
            <a:r>
              <a:rPr lang="fr-FR" sz="2100" dirty="0" smtClean="0">
                <a:solidFill>
                  <a:schemeClr val="tx1"/>
                </a:solidFill>
              </a:rPr>
              <a:t>Loi travail de modernisation de la </a:t>
            </a:r>
            <a:r>
              <a:rPr lang="fr-FR" sz="2100" dirty="0">
                <a:solidFill>
                  <a:schemeClr val="tx1"/>
                </a:solidFill>
              </a:rPr>
              <a:t>médecine du </a:t>
            </a:r>
            <a:r>
              <a:rPr lang="fr-FR" sz="2100" dirty="0" smtClean="0">
                <a:solidFill>
                  <a:schemeClr val="tx1"/>
                </a:solidFill>
              </a:rPr>
              <a:t>travail</a:t>
            </a:r>
          </a:p>
          <a:p>
            <a:pPr algn="just">
              <a:buFont typeface="Wingdings" panose="05000000000000000000" pitchFamily="2" charset="2"/>
              <a:buChar char="v"/>
            </a:pPr>
            <a:r>
              <a:rPr lang="fr-FR" sz="2100" dirty="0">
                <a:solidFill>
                  <a:schemeClr val="tx1"/>
                </a:solidFill>
              </a:rPr>
              <a:t>Dispositifs de prévention de la désinsertion professionnelle </a:t>
            </a:r>
            <a:endParaRPr lang="fr-FR" sz="2000" dirty="0">
              <a:solidFill>
                <a:schemeClr val="tx1"/>
              </a:solidFill>
            </a:endParaRPr>
          </a:p>
          <a:p>
            <a:pPr algn="just">
              <a:buFont typeface="Wingdings" panose="05000000000000000000" pitchFamily="2" charset="2"/>
              <a:buChar char="v"/>
            </a:pPr>
            <a:r>
              <a:rPr lang="fr-FR" sz="2000" dirty="0" smtClean="0">
                <a:solidFill>
                  <a:schemeClr val="tx1"/>
                </a:solidFill>
              </a:rPr>
              <a:t>….</a:t>
            </a:r>
          </a:p>
          <a:p>
            <a:pPr marL="0" indent="0" algn="just"/>
            <a:endParaRPr lang="fr-FR" sz="2000" dirty="0" smtClean="0"/>
          </a:p>
          <a:p>
            <a:pPr algn="just"/>
            <a:r>
              <a:rPr lang="fr-FR" sz="1200" b="0" dirty="0" smtClean="0"/>
              <a:t>(1)</a:t>
            </a:r>
            <a:r>
              <a:rPr lang="fr-FR" sz="1200" b="0" i="1" dirty="0" smtClean="0"/>
              <a:t> </a:t>
            </a:r>
            <a:r>
              <a:rPr lang="fr-FR" sz="1200" i="1" dirty="0"/>
              <a:t>Source DARES – L’obligation d’emploi des travailleurs handicapés en 2014- novembre 2016 N°066</a:t>
            </a:r>
            <a:endParaRPr lang="fr-FR" sz="1200" dirty="0" smtClean="0"/>
          </a:p>
          <a:p>
            <a:pPr marL="0" indent="0">
              <a:buNone/>
            </a:pPr>
            <a:endParaRPr lang="fr-FR" dirty="0" smtClean="0"/>
          </a:p>
          <a:p>
            <a:endParaRPr lang="fr-FR" dirty="0"/>
          </a:p>
        </p:txBody>
      </p:sp>
      <p:sp>
        <p:nvSpPr>
          <p:cNvPr id="6" name="Flèche droite 5"/>
          <p:cNvSpPr/>
          <p:nvPr/>
        </p:nvSpPr>
        <p:spPr>
          <a:xfrm>
            <a:off x="5002077" y="4365104"/>
            <a:ext cx="308804" cy="154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4043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lstStyle/>
          <a:p>
            <a:r>
              <a:rPr lang="fr-FR" sz="4400" dirty="0" smtClean="0"/>
              <a:t>Problématique</a:t>
            </a:r>
            <a:endParaRPr lang="fr-FR" sz="4400" dirty="0"/>
          </a:p>
        </p:txBody>
      </p:sp>
      <p:sp>
        <p:nvSpPr>
          <p:cNvPr id="3" name="Espace réservé du contenu 2"/>
          <p:cNvSpPr>
            <a:spLocks noGrp="1"/>
          </p:cNvSpPr>
          <p:nvPr>
            <p:ph idx="1"/>
          </p:nvPr>
        </p:nvSpPr>
        <p:spPr>
          <a:xfrm>
            <a:off x="395536" y="1052736"/>
            <a:ext cx="8291264" cy="5073427"/>
          </a:xfrm>
        </p:spPr>
        <p:txBody>
          <a:bodyPr/>
          <a:lstStyle/>
          <a:p>
            <a:pPr marL="0" indent="0">
              <a:buNone/>
            </a:pPr>
            <a:r>
              <a:rPr lang="fr-FR" sz="2000" b="1" dirty="0" smtClean="0">
                <a:solidFill>
                  <a:srgbClr val="FF0000"/>
                </a:solidFill>
              </a:rPr>
              <a:t>MAIS…..</a:t>
            </a:r>
          </a:p>
          <a:p>
            <a:pPr marL="0" indent="0">
              <a:buNone/>
            </a:pPr>
            <a:endParaRPr lang="fr-FR" sz="2000" b="1" dirty="0">
              <a:solidFill>
                <a:srgbClr val="FF0000"/>
              </a:solidFill>
            </a:endParaRPr>
          </a:p>
          <a:p>
            <a:pPr algn="just">
              <a:buFont typeface="Wingdings" panose="05000000000000000000" pitchFamily="2" charset="2"/>
              <a:buChar char="v"/>
            </a:pPr>
            <a:r>
              <a:rPr lang="fr-FR" sz="2000" dirty="0" smtClean="0">
                <a:solidFill>
                  <a:schemeClr val="tx1"/>
                </a:solidFill>
              </a:rPr>
              <a:t>Pas de prise en compte </a:t>
            </a:r>
            <a:r>
              <a:rPr lang="fr-FR" sz="2000" dirty="0">
                <a:solidFill>
                  <a:schemeClr val="tx1"/>
                </a:solidFill>
              </a:rPr>
              <a:t>spécifique </a:t>
            </a:r>
            <a:r>
              <a:rPr lang="fr-FR" sz="2000" dirty="0" smtClean="0">
                <a:solidFill>
                  <a:schemeClr val="tx1"/>
                </a:solidFill>
              </a:rPr>
              <a:t>des </a:t>
            </a:r>
            <a:r>
              <a:rPr lang="fr-FR" sz="2000" dirty="0">
                <a:solidFill>
                  <a:schemeClr val="tx1"/>
                </a:solidFill>
              </a:rPr>
              <a:t>salariés </a:t>
            </a:r>
            <a:r>
              <a:rPr lang="fr-FR" sz="2000" dirty="0" smtClean="0">
                <a:solidFill>
                  <a:schemeClr val="tx1"/>
                </a:solidFill>
              </a:rPr>
              <a:t>handicapés dans l’approche de la santé au travail et du </a:t>
            </a:r>
            <a:r>
              <a:rPr lang="fr-FR" sz="2000" dirty="0">
                <a:solidFill>
                  <a:schemeClr val="tx1"/>
                </a:solidFill>
              </a:rPr>
              <a:t>rapport </a:t>
            </a:r>
            <a:r>
              <a:rPr lang="fr-FR" sz="2000" dirty="0" smtClean="0">
                <a:solidFill>
                  <a:schemeClr val="tx1"/>
                </a:solidFill>
              </a:rPr>
              <a:t>aux risques professionnels </a:t>
            </a:r>
            <a:r>
              <a:rPr lang="fr-FR" sz="1800" dirty="0" smtClean="0">
                <a:solidFill>
                  <a:schemeClr val="tx1"/>
                </a:solidFill>
              </a:rPr>
              <a:t>(poste de travail, environnement de travail, parcours professionnel, perte d’emploi,…)</a:t>
            </a:r>
          </a:p>
          <a:p>
            <a:pPr algn="just">
              <a:buFont typeface="Wingdings" panose="05000000000000000000" pitchFamily="2" charset="2"/>
              <a:buChar char="v"/>
            </a:pPr>
            <a:endParaRPr lang="fr-FR" sz="1800" dirty="0" smtClean="0">
              <a:solidFill>
                <a:schemeClr val="tx1"/>
              </a:solidFill>
            </a:endParaRPr>
          </a:p>
          <a:p>
            <a:pPr algn="just">
              <a:buFont typeface="Wingdings" panose="05000000000000000000" pitchFamily="2" charset="2"/>
              <a:buChar char="v"/>
            </a:pPr>
            <a:r>
              <a:rPr lang="fr-FR" sz="2000" dirty="0">
                <a:solidFill>
                  <a:schemeClr val="tx1"/>
                </a:solidFill>
              </a:rPr>
              <a:t>A</a:t>
            </a:r>
            <a:r>
              <a:rPr lang="fr-FR" sz="2000" dirty="0" smtClean="0">
                <a:solidFill>
                  <a:schemeClr val="tx1"/>
                </a:solidFill>
              </a:rPr>
              <a:t>ucune </a:t>
            </a:r>
            <a:r>
              <a:rPr lang="fr-FR" sz="2000" dirty="0">
                <a:solidFill>
                  <a:schemeClr val="tx1"/>
                </a:solidFill>
              </a:rPr>
              <a:t>action de prévention de la désinsertion professionnelle, intégrant les aspects santé au travail, n’a été élaborée en direction de cette population </a:t>
            </a:r>
            <a:r>
              <a:rPr lang="fr-FR" sz="2000" dirty="0" smtClean="0">
                <a:solidFill>
                  <a:schemeClr val="tx1"/>
                </a:solidFill>
              </a:rPr>
              <a:t>fragilisée</a:t>
            </a:r>
          </a:p>
          <a:p>
            <a:pPr algn="just">
              <a:buFont typeface="Arial" panose="020B0604020202020204" pitchFamily="34" charset="0"/>
              <a:buChar char="•"/>
            </a:pPr>
            <a:endParaRPr lang="fr-FR" dirty="0" smtClean="0">
              <a:solidFill>
                <a:schemeClr val="tx1"/>
              </a:solidFill>
            </a:endParaRPr>
          </a:p>
          <a:p>
            <a:pPr marL="0" indent="0" algn="just">
              <a:buNone/>
            </a:pPr>
            <a:r>
              <a:rPr lang="fr-FR" sz="2000" dirty="0">
                <a:solidFill>
                  <a:schemeClr val="tx1"/>
                </a:solidFill>
              </a:rPr>
              <a:t>A</a:t>
            </a:r>
            <a:r>
              <a:rPr lang="fr-FR" sz="2000" dirty="0" smtClean="0">
                <a:solidFill>
                  <a:schemeClr val="tx1"/>
                </a:solidFill>
              </a:rPr>
              <a:t>lors </a:t>
            </a:r>
            <a:r>
              <a:rPr lang="fr-FR" sz="2000" dirty="0">
                <a:solidFill>
                  <a:schemeClr val="tx1"/>
                </a:solidFill>
              </a:rPr>
              <a:t>même qu’il existe</a:t>
            </a:r>
            <a:r>
              <a:rPr lang="fr-FR" sz="2000" dirty="0"/>
              <a:t> </a:t>
            </a:r>
            <a:r>
              <a:rPr lang="fr-FR" sz="2000" b="1" dirty="0" smtClean="0">
                <a:solidFill>
                  <a:srgbClr val="FF0000"/>
                </a:solidFill>
              </a:rPr>
              <a:t>des </a:t>
            </a:r>
            <a:r>
              <a:rPr lang="fr-FR" sz="2000" b="1" dirty="0">
                <a:solidFill>
                  <a:srgbClr val="FF0000"/>
                </a:solidFill>
              </a:rPr>
              <a:t>enjeux à mieux connaitre l’état de santé des travailleurs handicapés</a:t>
            </a:r>
            <a:endParaRPr lang="fr-FR" sz="2000" dirty="0" smtClean="0">
              <a:solidFill>
                <a:srgbClr val="FF0000"/>
              </a:solidFill>
            </a:endParaRPr>
          </a:p>
          <a:p>
            <a:endParaRPr lang="fr-FR" dirty="0"/>
          </a:p>
          <a:p>
            <a:endParaRPr lang="fr-FR" dirty="0" smtClean="0"/>
          </a:p>
          <a:p>
            <a:endParaRPr lang="fr-FR" dirty="0"/>
          </a:p>
        </p:txBody>
      </p:sp>
    </p:spTree>
    <p:extLst>
      <p:ext uri="{BB962C8B-B14F-4D97-AF65-F5344CB8AC3E}">
        <p14:creationId xmlns:p14="http://schemas.microsoft.com/office/powerpoint/2010/main" val="3279023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268760"/>
          </a:xfrm>
        </p:spPr>
        <p:txBody>
          <a:bodyPr/>
          <a:lstStyle/>
          <a:p>
            <a:r>
              <a:rPr lang="fr-FR" sz="4400" dirty="0" smtClean="0"/>
              <a:t>Objectifs</a:t>
            </a:r>
            <a:endParaRPr lang="fr-FR" sz="4400" dirty="0"/>
          </a:p>
        </p:txBody>
      </p:sp>
      <p:sp>
        <p:nvSpPr>
          <p:cNvPr id="3" name="Espace réservé du contenu 2"/>
          <p:cNvSpPr>
            <a:spLocks noGrp="1"/>
          </p:cNvSpPr>
          <p:nvPr>
            <p:ph idx="1"/>
          </p:nvPr>
        </p:nvSpPr>
        <p:spPr/>
        <p:txBody>
          <a:bodyPr>
            <a:normAutofit/>
          </a:bodyPr>
          <a:lstStyle/>
          <a:p>
            <a:r>
              <a:rPr lang="fr-FR" sz="2000" b="1" dirty="0" smtClean="0">
                <a:solidFill>
                  <a:srgbClr val="FF0000"/>
                </a:solidFill>
              </a:rPr>
              <a:t>Diagnostic territorial</a:t>
            </a:r>
          </a:p>
          <a:p>
            <a:pPr marL="0" indent="0" algn="just">
              <a:buNone/>
            </a:pPr>
            <a:r>
              <a:rPr lang="fr-FR" sz="2000" dirty="0" smtClean="0">
                <a:solidFill>
                  <a:schemeClr val="tx1"/>
                </a:solidFill>
              </a:rPr>
              <a:t>Connaissance </a:t>
            </a:r>
            <a:r>
              <a:rPr lang="fr-FR" sz="2000" dirty="0">
                <a:solidFill>
                  <a:schemeClr val="tx1"/>
                </a:solidFill>
              </a:rPr>
              <a:t>éclairée et objectivée des risques d’exposition des </a:t>
            </a:r>
            <a:r>
              <a:rPr lang="fr-FR" sz="2000" dirty="0" smtClean="0">
                <a:solidFill>
                  <a:schemeClr val="tx1"/>
                </a:solidFill>
              </a:rPr>
              <a:t>salariés handicapés, </a:t>
            </a:r>
            <a:r>
              <a:rPr lang="fr-FR" sz="2000" dirty="0">
                <a:solidFill>
                  <a:schemeClr val="tx1"/>
                </a:solidFill>
              </a:rPr>
              <a:t>en lien avec leur état de santé perçu, en vue de les intégrer à l’approche des facteurs de désinsertion </a:t>
            </a:r>
            <a:r>
              <a:rPr lang="fr-FR" sz="2000" dirty="0" smtClean="0">
                <a:solidFill>
                  <a:schemeClr val="tx1"/>
                </a:solidFill>
              </a:rPr>
              <a:t>professionnelle</a:t>
            </a:r>
          </a:p>
          <a:p>
            <a:pPr marL="0" indent="0">
              <a:buNone/>
            </a:pPr>
            <a:endParaRPr lang="fr-FR" sz="2000" dirty="0" smtClean="0"/>
          </a:p>
          <a:p>
            <a:r>
              <a:rPr lang="fr-FR" sz="2000" b="1" dirty="0" smtClean="0">
                <a:solidFill>
                  <a:srgbClr val="FF0000"/>
                </a:solidFill>
              </a:rPr>
              <a:t>Prévention en santé au travail adaptée</a:t>
            </a:r>
          </a:p>
          <a:p>
            <a:pPr marL="0" indent="0" algn="just">
              <a:buNone/>
            </a:pPr>
            <a:r>
              <a:rPr lang="fr-FR" sz="2000" dirty="0" smtClean="0">
                <a:solidFill>
                  <a:schemeClr val="tx1"/>
                </a:solidFill>
              </a:rPr>
              <a:t>Concertation partenariale pour favoriser une prévention </a:t>
            </a:r>
            <a:r>
              <a:rPr lang="fr-FR" sz="2000" dirty="0">
                <a:solidFill>
                  <a:schemeClr val="tx1"/>
                </a:solidFill>
              </a:rPr>
              <a:t>en santé au travail </a:t>
            </a:r>
            <a:r>
              <a:rPr lang="fr-FR" sz="2000" dirty="0" smtClean="0">
                <a:solidFill>
                  <a:schemeClr val="tx1"/>
                </a:solidFill>
              </a:rPr>
              <a:t>adaptée, tout </a:t>
            </a:r>
            <a:r>
              <a:rPr lang="fr-FR" sz="2000" dirty="0">
                <a:solidFill>
                  <a:schemeClr val="tx1"/>
                </a:solidFill>
              </a:rPr>
              <a:t>au long de la carrière des salariés </a:t>
            </a:r>
            <a:r>
              <a:rPr lang="fr-FR" sz="2000" dirty="0" smtClean="0">
                <a:solidFill>
                  <a:schemeClr val="tx1"/>
                </a:solidFill>
              </a:rPr>
              <a:t>handicapés</a:t>
            </a:r>
          </a:p>
          <a:p>
            <a:pPr lvl="1">
              <a:buFont typeface="Wingdings" panose="05000000000000000000" pitchFamily="2" charset="2"/>
              <a:buChar char="v"/>
            </a:pPr>
            <a:r>
              <a:rPr lang="fr-FR" dirty="0" smtClean="0">
                <a:solidFill>
                  <a:schemeClr val="tx1"/>
                </a:solidFill>
              </a:rPr>
              <a:t>sécuriser les </a:t>
            </a:r>
            <a:r>
              <a:rPr lang="fr-FR" dirty="0">
                <a:solidFill>
                  <a:schemeClr val="tx1"/>
                </a:solidFill>
              </a:rPr>
              <a:t>parcours </a:t>
            </a:r>
            <a:r>
              <a:rPr lang="fr-FR" dirty="0" smtClean="0">
                <a:solidFill>
                  <a:schemeClr val="tx1"/>
                </a:solidFill>
              </a:rPr>
              <a:t>professionnels</a:t>
            </a:r>
          </a:p>
          <a:p>
            <a:pPr lvl="1">
              <a:buFont typeface="Wingdings" panose="05000000000000000000" pitchFamily="2" charset="2"/>
              <a:buChar char="v"/>
            </a:pPr>
            <a:r>
              <a:rPr lang="fr-FR" dirty="0">
                <a:solidFill>
                  <a:schemeClr val="tx1"/>
                </a:solidFill>
              </a:rPr>
              <a:t>optimiser le nombre de maintiens dans l’emploi </a:t>
            </a:r>
          </a:p>
          <a:p>
            <a:pPr marL="457200" lvl="1"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2807667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Partenaires</a:t>
            </a:r>
            <a:endParaRPr lang="fr-FR" dirty="0"/>
          </a:p>
        </p:txBody>
      </p:sp>
      <p:sp>
        <p:nvSpPr>
          <p:cNvPr id="3" name="Espace réservé du contenu 2"/>
          <p:cNvSpPr>
            <a:spLocks noGrp="1"/>
          </p:cNvSpPr>
          <p:nvPr>
            <p:ph idx="1"/>
          </p:nvPr>
        </p:nvSpPr>
        <p:spPr/>
        <p:txBody>
          <a:bodyPr>
            <a:normAutofit lnSpcReduction="10000"/>
          </a:bodyPr>
          <a:lstStyle/>
          <a:p>
            <a:endParaRPr lang="fr-FR" sz="2000" b="1" dirty="0" smtClean="0">
              <a:solidFill>
                <a:srgbClr val="FF0000"/>
              </a:solidFill>
            </a:endParaRPr>
          </a:p>
          <a:p>
            <a:r>
              <a:rPr lang="fr-FR" sz="2000" dirty="0" smtClean="0">
                <a:solidFill>
                  <a:srgbClr val="FF0000"/>
                </a:solidFill>
              </a:rPr>
              <a:t>Partenaires institutionnels (comité de pilotage)</a:t>
            </a:r>
            <a:endParaRPr lang="fr-FR" sz="2000" b="1" dirty="0" smtClean="0">
              <a:solidFill>
                <a:srgbClr val="FF0000"/>
              </a:solidFill>
            </a:endParaRPr>
          </a:p>
          <a:p>
            <a:pPr marL="0" indent="0">
              <a:buNone/>
            </a:pPr>
            <a:r>
              <a:rPr lang="fr-FR" sz="1800" dirty="0" smtClean="0">
                <a:solidFill>
                  <a:schemeClr val="tx1"/>
                </a:solidFill>
              </a:rPr>
              <a:t>ARS </a:t>
            </a:r>
            <a:r>
              <a:rPr lang="fr-FR" sz="1800" dirty="0">
                <a:solidFill>
                  <a:schemeClr val="tx1"/>
                </a:solidFill>
              </a:rPr>
              <a:t>/ </a:t>
            </a:r>
            <a:r>
              <a:rPr lang="fr-FR" sz="1800" dirty="0" err="1">
                <a:solidFill>
                  <a:schemeClr val="tx1"/>
                </a:solidFill>
              </a:rPr>
              <a:t>Agefiph</a:t>
            </a:r>
            <a:r>
              <a:rPr lang="fr-FR" sz="1800" dirty="0">
                <a:solidFill>
                  <a:schemeClr val="tx1"/>
                </a:solidFill>
              </a:rPr>
              <a:t> / </a:t>
            </a:r>
            <a:r>
              <a:rPr lang="fr-FR" sz="1800" dirty="0" err="1">
                <a:solidFill>
                  <a:schemeClr val="tx1"/>
                </a:solidFill>
              </a:rPr>
              <a:t>Carsat</a:t>
            </a:r>
            <a:r>
              <a:rPr lang="fr-FR" sz="1800" dirty="0">
                <a:solidFill>
                  <a:schemeClr val="tx1"/>
                </a:solidFill>
              </a:rPr>
              <a:t> / </a:t>
            </a:r>
            <a:r>
              <a:rPr lang="fr-FR" sz="1800" dirty="0" err="1">
                <a:solidFill>
                  <a:schemeClr val="tx1"/>
                </a:solidFill>
              </a:rPr>
              <a:t>Direccte</a:t>
            </a:r>
            <a:r>
              <a:rPr lang="fr-FR" sz="1800" dirty="0">
                <a:solidFill>
                  <a:schemeClr val="tx1"/>
                </a:solidFill>
              </a:rPr>
              <a:t> / Inspection médicale du travail / Services de médecine interentreprises et MSA / Pôle emploi -Représentants des employeurs du secteur privé /Représentants des salariés du secteur privé </a:t>
            </a:r>
            <a:endParaRPr lang="fr-FR" sz="1800" dirty="0" smtClean="0">
              <a:solidFill>
                <a:schemeClr val="tx1"/>
              </a:solidFill>
            </a:endParaRPr>
          </a:p>
          <a:p>
            <a:endParaRPr lang="fr-FR" sz="2000" dirty="0" smtClean="0">
              <a:solidFill>
                <a:srgbClr val="FF0000"/>
              </a:solidFill>
            </a:endParaRPr>
          </a:p>
          <a:p>
            <a:r>
              <a:rPr lang="fr-FR" sz="2000" dirty="0" smtClean="0">
                <a:solidFill>
                  <a:srgbClr val="FF0000"/>
                </a:solidFill>
              </a:rPr>
              <a:t>Professionnels de terrain </a:t>
            </a:r>
            <a:endParaRPr lang="fr-FR" dirty="0" smtClean="0"/>
          </a:p>
          <a:p>
            <a:pPr marL="0" indent="0" algn="just">
              <a:buNone/>
            </a:pPr>
            <a:r>
              <a:rPr lang="fr-FR" sz="1800" dirty="0">
                <a:solidFill>
                  <a:schemeClr val="tx1"/>
                </a:solidFill>
              </a:rPr>
              <a:t>Services de médecine interentreprises et </a:t>
            </a:r>
            <a:r>
              <a:rPr lang="fr-FR" sz="1800" dirty="0" smtClean="0">
                <a:solidFill>
                  <a:schemeClr val="tx1"/>
                </a:solidFill>
              </a:rPr>
              <a:t>MSA, CHSCT, élus syndicaux, DRH, référents handicap, conseillers </a:t>
            </a:r>
            <a:r>
              <a:rPr lang="fr-FR" sz="1800" dirty="0" err="1" smtClean="0">
                <a:solidFill>
                  <a:schemeClr val="tx1"/>
                </a:solidFill>
              </a:rPr>
              <a:t>sameth</a:t>
            </a:r>
            <a:r>
              <a:rPr lang="fr-FR" sz="1800" dirty="0" smtClean="0">
                <a:solidFill>
                  <a:schemeClr val="tx1"/>
                </a:solidFill>
              </a:rPr>
              <a:t>,….</a:t>
            </a:r>
          </a:p>
          <a:p>
            <a:pPr marL="0" indent="0" algn="just"/>
            <a:endParaRPr lang="fr-FR" sz="1600" dirty="0"/>
          </a:p>
          <a:p>
            <a:pPr marL="0" indent="0">
              <a:buNone/>
            </a:pPr>
            <a:r>
              <a:rPr lang="fr-FR" sz="2000" dirty="0">
                <a:solidFill>
                  <a:srgbClr val="FF0000"/>
                </a:solidFill>
              </a:rPr>
              <a:t>Partenaires financiers </a:t>
            </a:r>
          </a:p>
          <a:p>
            <a:r>
              <a:rPr lang="fr-FR" sz="1800" dirty="0" smtClean="0">
                <a:solidFill>
                  <a:schemeClr val="tx1"/>
                </a:solidFill>
              </a:rPr>
              <a:t>CNSA</a:t>
            </a:r>
          </a:p>
          <a:p>
            <a:r>
              <a:rPr lang="fr-FR" sz="1800" dirty="0" smtClean="0">
                <a:solidFill>
                  <a:schemeClr val="tx1"/>
                </a:solidFill>
              </a:rPr>
              <a:t>Fondation de France, Fondation </a:t>
            </a:r>
            <a:r>
              <a:rPr lang="fr-FR" sz="1800" dirty="0" err="1" smtClean="0">
                <a:solidFill>
                  <a:schemeClr val="tx1"/>
                </a:solidFill>
              </a:rPr>
              <a:t>Syndex</a:t>
            </a:r>
            <a:endParaRPr lang="fr-FR" sz="1800" dirty="0" smtClean="0">
              <a:solidFill>
                <a:schemeClr val="tx1"/>
              </a:solidFill>
            </a:endParaRPr>
          </a:p>
          <a:p>
            <a:r>
              <a:rPr lang="fr-FR" sz="1800" dirty="0" smtClean="0">
                <a:solidFill>
                  <a:schemeClr val="tx1"/>
                </a:solidFill>
              </a:rPr>
              <a:t>Groupes de prévoyance AG2R et </a:t>
            </a:r>
            <a:r>
              <a:rPr lang="fr-FR" sz="1800" dirty="0" err="1" smtClean="0">
                <a:solidFill>
                  <a:schemeClr val="tx1"/>
                </a:solidFill>
              </a:rPr>
              <a:t>Humanis</a:t>
            </a:r>
            <a:endParaRPr lang="fr-FR" sz="1800" dirty="0">
              <a:solidFill>
                <a:schemeClr val="tx1"/>
              </a:solidFill>
            </a:endParaRPr>
          </a:p>
        </p:txBody>
      </p:sp>
    </p:spTree>
    <p:extLst>
      <p:ext uri="{BB962C8B-B14F-4D97-AF65-F5344CB8AC3E}">
        <p14:creationId xmlns:p14="http://schemas.microsoft.com/office/powerpoint/2010/main" val="2143448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844824"/>
          </a:xfrm>
        </p:spPr>
        <p:txBody>
          <a:bodyPr/>
          <a:lstStyle/>
          <a:p>
            <a:r>
              <a:rPr lang="fr-FR" dirty="0"/>
              <a:t>Espace de travail collaboratif</a:t>
            </a:r>
          </a:p>
        </p:txBody>
      </p:sp>
      <p:sp>
        <p:nvSpPr>
          <p:cNvPr id="3" name="Espace réservé du contenu 2"/>
          <p:cNvSpPr>
            <a:spLocks noGrp="1"/>
          </p:cNvSpPr>
          <p:nvPr>
            <p:ph idx="1"/>
          </p:nvPr>
        </p:nvSpPr>
        <p:spPr>
          <a:xfrm>
            <a:off x="457200" y="1772816"/>
            <a:ext cx="8229600" cy="4353347"/>
          </a:xfrm>
        </p:spPr>
        <p:txBody>
          <a:bodyPr>
            <a:normAutofit lnSpcReduction="10000"/>
          </a:bodyPr>
          <a:lstStyle/>
          <a:p>
            <a:pPr algn="just">
              <a:lnSpc>
                <a:spcPct val="150000"/>
              </a:lnSpc>
            </a:pPr>
            <a:r>
              <a:rPr lang="fr-FR" sz="1800" b="1" dirty="0"/>
              <a:t>Contexte : </a:t>
            </a:r>
            <a:r>
              <a:rPr 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Les POS(S) de </a:t>
            </a:r>
            <a:r>
              <a:rPr lang="fr-FR" sz="2000" dirty="0">
                <a:solidFill>
                  <a:schemeClr val="tx1"/>
                </a:solidFill>
                <a:latin typeface="Tahoma" panose="020B0604030504040204" pitchFamily="34" charset="0"/>
                <a:ea typeface="Tahoma" panose="020B0604030504040204" pitchFamily="34" charset="0"/>
                <a:cs typeface="Tahoma" panose="020B0604030504040204" pitchFamily="34" charset="0"/>
              </a:rPr>
              <a:t>Bourgogne et de Franche-Comté n’étaient pas dotées d’outils propres. </a:t>
            </a:r>
            <a:endParaRPr 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fr-FR" sz="1800" b="1" dirty="0"/>
              <a:t>Problématique : </a:t>
            </a:r>
            <a:r>
              <a:rPr lang="fr-FR" sz="2000" dirty="0">
                <a:solidFill>
                  <a:schemeClr val="tx1"/>
                </a:solidFill>
                <a:latin typeface="Tahoma" panose="020B0604030504040204" pitchFamily="34" charset="0"/>
                <a:ea typeface="Tahoma" panose="020B0604030504040204" pitchFamily="34" charset="0"/>
                <a:cs typeface="Tahoma" panose="020B0604030504040204" pitchFamily="34" charset="0"/>
              </a:rPr>
              <a:t>Le ROSS, fort de plus de 60 membres, se doit d’être équipé d’un outil permettant le partage d’informations et d’échanges entre les différentes institutions qui le compose. </a:t>
            </a:r>
            <a:r>
              <a:rPr 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La DRDJSCS met un outil type SharePoint à disposition et la ressource pour le construire.</a:t>
            </a:r>
          </a:p>
          <a:p>
            <a:pPr>
              <a:lnSpc>
                <a:spcPct val="150000"/>
              </a:lnSpc>
            </a:pPr>
            <a:r>
              <a:rPr lang="fr-FR" sz="1800" b="1" dirty="0"/>
              <a:t>Partenaires : </a:t>
            </a:r>
            <a:r>
              <a:rPr 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CD 90; DRAAF BFC; CR BFC; ARS</a:t>
            </a:r>
          </a:p>
          <a:p>
            <a:pPr>
              <a:lnSpc>
                <a:spcPct val="150000"/>
              </a:lnSpc>
            </a:pPr>
            <a:r>
              <a:rPr lang="fr-FR" sz="1800" b="1" dirty="0"/>
              <a:t>Animateurs :</a:t>
            </a:r>
            <a:r>
              <a:rPr lang="fr-FR" dirty="0" smtClean="0"/>
              <a:t> </a:t>
            </a:r>
            <a:r>
              <a:rPr 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DRDJSCS et IRTESS</a:t>
            </a:r>
          </a:p>
          <a:p>
            <a:pPr>
              <a:lnSpc>
                <a:spcPct val="150000"/>
              </a:lnSpc>
            </a:pPr>
            <a:endParaRPr lang="fr-FR" dirty="0" smtClean="0"/>
          </a:p>
          <a:p>
            <a:pPr marL="0" indent="0">
              <a:lnSpc>
                <a:spcPct val="150000"/>
              </a:lnSpc>
              <a:buNone/>
            </a:pPr>
            <a:endParaRPr lang="fr-FR" dirty="0"/>
          </a:p>
        </p:txBody>
      </p:sp>
    </p:spTree>
    <p:extLst>
      <p:ext uri="{BB962C8B-B14F-4D97-AF65-F5344CB8AC3E}">
        <p14:creationId xmlns:p14="http://schemas.microsoft.com/office/powerpoint/2010/main" val="274431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52736"/>
          </a:xfrm>
        </p:spPr>
        <p:txBody>
          <a:bodyPr/>
          <a:lstStyle/>
          <a:p>
            <a:r>
              <a:rPr lang="fr-FR" dirty="0" smtClean="0"/>
              <a:t>Espace de travail collaboratif</a:t>
            </a:r>
            <a:endParaRPr lang="fr-FR" dirty="0"/>
          </a:p>
        </p:txBody>
      </p:sp>
      <p:sp>
        <p:nvSpPr>
          <p:cNvPr id="3" name="Espace réservé du contenu 2"/>
          <p:cNvSpPr>
            <a:spLocks noGrp="1"/>
          </p:cNvSpPr>
          <p:nvPr>
            <p:ph idx="1"/>
          </p:nvPr>
        </p:nvSpPr>
        <p:spPr>
          <a:xfrm>
            <a:off x="323528" y="1196752"/>
            <a:ext cx="8424936" cy="5112568"/>
          </a:xfrm>
        </p:spPr>
        <p:txBody>
          <a:bodyPr>
            <a:normAutofit/>
          </a:bodyPr>
          <a:lstStyle/>
          <a:p>
            <a:r>
              <a:rPr lang="fr-FR" sz="2000" b="1" dirty="0"/>
              <a:t>Etat d’avancement :</a:t>
            </a:r>
          </a:p>
          <a:p>
            <a:pPr marL="719138" indent="-363538" algn="just">
              <a:buAutoNum type="arabicPeriod"/>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Réunion début juillet DRDJSCS, ARS et IRTESS pour définir les impératifs d’un tel outil</a:t>
            </a:r>
          </a:p>
          <a:p>
            <a:pPr marL="719138" indent="-363538" algn="just">
              <a:buAutoNum type="arabicPeriod"/>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Construction en cours autour de 5 rubriques : </a:t>
            </a:r>
          </a:p>
          <a:p>
            <a:pPr marL="1119188" lvl="1" indent="-363538">
              <a:buFont typeface="Wingdings" panose="05000000000000000000" pitchFamily="2" charset="2"/>
              <a:buChar char="§"/>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Accueil/Présentation </a:t>
            </a:r>
          </a:p>
          <a:p>
            <a:pPr marL="1119188" lvl="1" indent="-363538">
              <a:buFont typeface="Wingdings" panose="05000000000000000000" pitchFamily="2" charset="2"/>
              <a:buChar char="§"/>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Vie </a:t>
            </a: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du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réseau </a:t>
            </a:r>
          </a:p>
          <a:p>
            <a:pPr marL="1119188" lvl="1" indent="-363538">
              <a:buFont typeface="Wingdings" panose="05000000000000000000" pitchFamily="2" charset="2"/>
              <a:buChar char="§"/>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Groupes </a:t>
            </a: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de travail </a:t>
            </a:r>
          </a:p>
          <a:p>
            <a:pPr marL="1119188" lvl="1" indent="-363538">
              <a:buFont typeface="Wingdings" panose="05000000000000000000" pitchFamily="2" charset="2"/>
              <a:buChar char="§"/>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Données </a:t>
            </a: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 </a:t>
            </a:r>
          </a:p>
          <a:p>
            <a:pPr marL="1119188" lvl="1" indent="-363538">
              <a:buFont typeface="Wingdings" panose="05000000000000000000" pitchFamily="2" charset="2"/>
              <a:buChar char="§"/>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Besoins </a:t>
            </a: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des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partenaires</a:t>
            </a:r>
          </a:p>
          <a:p>
            <a:pPr marL="1119188" lvl="1" indent="-363538">
              <a:buFont typeface="Wingdings" panose="05000000000000000000" pitchFamily="2" charset="2"/>
              <a:buChar char="§"/>
            </a:pPr>
            <a:endParaRPr lang="fr-FR" sz="1800" b="1" dirty="0" smtClean="0"/>
          </a:p>
          <a:p>
            <a:r>
              <a:rPr lang="fr-FR" sz="2000" b="1" dirty="0" smtClean="0"/>
              <a:t>Calendrier </a:t>
            </a:r>
            <a:r>
              <a:rPr lang="fr-FR" sz="2000" b="1" dirty="0"/>
              <a:t>: Prochaines étapes / suites </a:t>
            </a:r>
          </a:p>
          <a:p>
            <a:pPr marL="355600" indent="0" algn="just">
              <a:buNone/>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Présentation </a:t>
            </a: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au GT fin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novembre pour affiner le contenu</a:t>
            </a:r>
          </a:p>
          <a:p>
            <a:pPr marL="355600" indent="0" algn="just">
              <a:buNone/>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Livraison prévue au 1</a:t>
            </a:r>
            <a:r>
              <a:rPr lang="fr-FR" sz="180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er</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janvier 2018</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b="1" dirty="0" smtClean="0"/>
          </a:p>
          <a:p>
            <a:endParaRPr lang="fr-FR" dirty="0" smtClean="0"/>
          </a:p>
          <a:p>
            <a:pPr marL="0" indent="0">
              <a:buNone/>
            </a:pPr>
            <a:endParaRPr lang="fr-FR" dirty="0"/>
          </a:p>
        </p:txBody>
      </p:sp>
    </p:spTree>
    <p:extLst>
      <p:ext uri="{BB962C8B-B14F-4D97-AF65-F5344CB8AC3E}">
        <p14:creationId xmlns:p14="http://schemas.microsoft.com/office/powerpoint/2010/main" val="414839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8650" y="1"/>
            <a:ext cx="7886700" cy="1825624"/>
          </a:xfrm>
        </p:spPr>
        <p:txBody>
          <a:bodyPr>
            <a:normAutofit/>
          </a:bodyPr>
          <a:lstStyle/>
          <a:p>
            <a:pPr algn="ctr"/>
            <a:r>
              <a:rPr lang="fr-FR" sz="4000" dirty="0" smtClean="0"/>
              <a:t>Présentation du séminaire 2017/2018 : 3 </a:t>
            </a:r>
            <a:r>
              <a:rPr lang="fr-FR" sz="4000" dirty="0" err="1" smtClean="0"/>
              <a:t>demie-journées</a:t>
            </a:r>
            <a:endParaRPr lang="fr-FR" sz="4000" dirty="0"/>
          </a:p>
        </p:txBody>
      </p:sp>
      <p:sp>
        <p:nvSpPr>
          <p:cNvPr id="5" name="Espace réservé du contenu 4"/>
          <p:cNvSpPr>
            <a:spLocks noGrp="1"/>
          </p:cNvSpPr>
          <p:nvPr>
            <p:ph idx="1"/>
          </p:nvPr>
        </p:nvSpPr>
        <p:spPr>
          <a:xfrm>
            <a:off x="628650" y="2348880"/>
            <a:ext cx="7886700" cy="3828084"/>
          </a:xfrm>
        </p:spPr>
        <p:txBody>
          <a:bodyPr>
            <a:normAutofit lnSpcReduction="10000"/>
          </a:bodyPr>
          <a:lstStyle/>
          <a:p>
            <a:pPr marL="0" indent="0" algn="ctr">
              <a:buNone/>
            </a:pPr>
            <a:r>
              <a:rPr lang="fr-FR" sz="4000" b="1" dirty="0" smtClean="0">
                <a:solidFill>
                  <a:schemeClr val="tx1"/>
                </a:solidFill>
              </a:rPr>
              <a:t>« Pauvreté, précarité, vulnérabilité, fragilité : </a:t>
            </a:r>
          </a:p>
          <a:p>
            <a:pPr marL="0" indent="0" algn="ctr">
              <a:buNone/>
            </a:pPr>
            <a:r>
              <a:rPr lang="fr-FR" sz="4000" b="1" dirty="0" smtClean="0">
                <a:solidFill>
                  <a:schemeClr val="tx1"/>
                </a:solidFill>
              </a:rPr>
              <a:t>quelles réalités territoriales ? » :</a:t>
            </a:r>
          </a:p>
          <a:p>
            <a:pPr marL="0" indent="0" algn="ctr">
              <a:buNone/>
            </a:pPr>
            <a:r>
              <a:rPr lang="fr-FR" sz="4000" b="1" dirty="0" smtClean="0">
                <a:solidFill>
                  <a:schemeClr val="tx1"/>
                </a:solidFill>
              </a:rPr>
              <a:t>Comment s’en saisir pour construire l’action publique ?</a:t>
            </a:r>
            <a:r>
              <a:rPr lang="fr-FR" sz="4000" dirty="0" smtClean="0">
                <a:solidFill>
                  <a:schemeClr val="tx1"/>
                </a:solidFill>
              </a:rPr>
              <a:t/>
            </a:r>
            <a:br>
              <a:rPr lang="fr-FR" sz="4000" dirty="0" smtClean="0">
                <a:solidFill>
                  <a:schemeClr val="tx1"/>
                </a:solidFill>
              </a:rPr>
            </a:br>
            <a:endParaRPr lang="fr-FR" sz="4000" dirty="0">
              <a:solidFill>
                <a:schemeClr val="tx1"/>
              </a:solidFill>
            </a:endParaRPr>
          </a:p>
        </p:txBody>
      </p:sp>
    </p:spTree>
    <p:extLst>
      <p:ext uri="{BB962C8B-B14F-4D97-AF65-F5344CB8AC3E}">
        <p14:creationId xmlns:p14="http://schemas.microsoft.com/office/powerpoint/2010/main" val="4139474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problématique</a:t>
            </a:r>
            <a:endParaRPr lang="fr-FR" dirty="0"/>
          </a:p>
        </p:txBody>
      </p:sp>
      <p:sp>
        <p:nvSpPr>
          <p:cNvPr id="3" name="Espace réservé du contenu 2"/>
          <p:cNvSpPr>
            <a:spLocks noGrp="1"/>
          </p:cNvSpPr>
          <p:nvPr>
            <p:ph idx="1"/>
          </p:nvPr>
        </p:nvSpPr>
        <p:spPr/>
        <p:txBody>
          <a:bodyPr/>
          <a:lstStyle/>
          <a:p>
            <a:pPr marL="0" indent="0" algn="just">
              <a:buNone/>
            </a:pP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Ces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4 termes revêtent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des réalités individuelles et sociales bien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distinctes. Ils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recouvrent des conditions de vie très hétérogènes pour des populations qui évoluent sur des territoires contrastés</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gn="just">
              <a:buNone/>
            </a:pP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lvl="0" indent="-514350" algn="just">
              <a:buFont typeface="+mj-lt"/>
              <a:buAutoNum type="arabicPeriod"/>
            </a:pP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Quelles sont les réalités statistiques ? Quelles méthodes d’observation privilégier ?</a:t>
            </a:r>
          </a:p>
          <a:p>
            <a:pPr marL="514350" lvl="0" indent="-514350" algn="just">
              <a:buFont typeface="+mj-lt"/>
              <a:buAutoNum type="arabicPeriod"/>
            </a:pP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Quelles sont les données accessibles ?</a:t>
            </a:r>
          </a:p>
          <a:p>
            <a:pPr marL="514350" lvl="0" indent="-514350" algn="just">
              <a:buFont typeface="+mj-lt"/>
              <a:buAutoNum type="arabicPeriod"/>
            </a:pP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Quelles utilisations possibles (diffusion des résultats, mobilisation des acteurs de terrain…) ?</a:t>
            </a:r>
          </a:p>
          <a:p>
            <a:endParaRPr lang="fr-FR" dirty="0"/>
          </a:p>
        </p:txBody>
      </p:sp>
    </p:spTree>
    <p:extLst>
      <p:ext uri="{BB962C8B-B14F-4D97-AF65-F5344CB8AC3E}">
        <p14:creationId xmlns:p14="http://schemas.microsoft.com/office/powerpoint/2010/main" val="3426206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objectifs du séminaire</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b="1" dirty="0" smtClean="0"/>
              <a:t>Rappel objectifs du réseau en lien avec le séminaire :</a:t>
            </a:r>
            <a:endParaRPr lang="fr-FR" dirty="0" smtClean="0"/>
          </a:p>
          <a:p>
            <a:pPr lvl="0"/>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Partager les besoins en termes d’observation.</a:t>
            </a:r>
          </a:p>
          <a:p>
            <a:pPr lvl="0"/>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Favoriser la collaboration et les mutualisations des membres.</a:t>
            </a:r>
          </a:p>
          <a:p>
            <a:endParaRPr lang="fr-FR" dirty="0" smtClean="0"/>
          </a:p>
          <a:p>
            <a:pPr marL="0" indent="0">
              <a:buNone/>
            </a:pPr>
            <a:r>
              <a:rPr lang="fr-FR" b="1" dirty="0" smtClean="0"/>
              <a:t>Objectifs du séminaire :</a:t>
            </a:r>
          </a:p>
          <a:p>
            <a:pPr algn="just"/>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roduire une note de cadrage sur l’observation des 4 notions/concepts en Bourgogne-Franche-Comté;</a:t>
            </a:r>
          </a:p>
          <a:p>
            <a:pPr algn="just"/>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favoriser l’interconnaissance des membres du réseau en région élargie;</a:t>
            </a:r>
          </a:p>
          <a:p>
            <a:pPr algn="just"/>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promouvoir la dynamique des groupes de travail;</a:t>
            </a:r>
          </a:p>
          <a:p>
            <a:pPr algn="just"/>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favoriser la production de connaissances mutualisées (indicateurs croisés et/ou complexes).</a:t>
            </a:r>
          </a:p>
          <a:p>
            <a:endParaRPr lang="fr-FR" dirty="0"/>
          </a:p>
        </p:txBody>
      </p:sp>
    </p:spTree>
    <p:extLst>
      <p:ext uri="{BB962C8B-B14F-4D97-AF65-F5344CB8AC3E}">
        <p14:creationId xmlns:p14="http://schemas.microsoft.com/office/powerpoint/2010/main" val="292879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340768"/>
          </a:xfrm>
        </p:spPr>
        <p:txBody>
          <a:bodyPr/>
          <a:lstStyle/>
          <a:p>
            <a:r>
              <a:rPr lang="fr-FR" dirty="0" smtClean="0"/>
              <a:t>Groupes de travail</a:t>
            </a:r>
            <a:endParaRPr lang="fr-FR" dirty="0"/>
          </a:p>
        </p:txBody>
      </p:sp>
      <p:sp>
        <p:nvSpPr>
          <p:cNvPr id="3" name="Espace réservé du contenu 2"/>
          <p:cNvSpPr>
            <a:spLocks noGrp="1"/>
          </p:cNvSpPr>
          <p:nvPr>
            <p:ph idx="1"/>
          </p:nvPr>
        </p:nvSpPr>
        <p:spPr>
          <a:xfrm>
            <a:off x="323528" y="1340768"/>
            <a:ext cx="8352928" cy="4968552"/>
          </a:xfrm>
        </p:spPr>
        <p:txBody>
          <a:bodyPr>
            <a:normAutofit/>
          </a:bodyPr>
          <a:lstStyle/>
          <a:p>
            <a:pPr marL="0" indent="0">
              <a:buNone/>
            </a:pPr>
            <a:r>
              <a:rPr lang="fr-FR" sz="2300" b="1" dirty="0"/>
              <a:t>Rappel : </a:t>
            </a:r>
          </a:p>
          <a:p>
            <a:pPr marL="0" indent="0">
              <a:buNone/>
            </a:pPr>
            <a:endParaRPr lang="fr-FR" dirty="0" smtClean="0">
              <a:effectLst>
                <a:outerShdw blurRad="38100" dist="38100" dir="2700000" algn="tl">
                  <a:srgbClr val="000000">
                    <a:alpha val="43137"/>
                  </a:srgbClr>
                </a:outerShdw>
              </a:effectLst>
            </a:endParaRPr>
          </a:p>
          <a:p>
            <a:pPr>
              <a:lnSpc>
                <a:spcPct val="150000"/>
              </a:lnSpc>
            </a:pP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D</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es groupes de travail sont mis en place pour répondre aux préoccupations et besoins des partenaires membres.</a:t>
            </a:r>
          </a:p>
          <a:p>
            <a:pPr marL="0" indent="0">
              <a:lnSpc>
                <a:spcPct val="150000"/>
              </a:lnSpc>
              <a:buNone/>
            </a:pPr>
            <a:endPar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Les projets sont soumis pour validation au comité de pilotage du réseau.</a:t>
            </a:r>
          </a:p>
        </p:txBody>
      </p:sp>
    </p:spTree>
    <p:extLst>
      <p:ext uri="{BB962C8B-B14F-4D97-AF65-F5344CB8AC3E}">
        <p14:creationId xmlns:p14="http://schemas.microsoft.com/office/powerpoint/2010/main" val="562310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340768"/>
          </a:xfrm>
        </p:spPr>
        <p:txBody>
          <a:bodyPr/>
          <a:lstStyle/>
          <a:p>
            <a:r>
              <a:rPr lang="fr-FR" sz="3200" dirty="0" smtClean="0"/>
              <a:t>Le déroulé : </a:t>
            </a:r>
            <a:br>
              <a:rPr lang="fr-FR" sz="3200" dirty="0" smtClean="0"/>
            </a:br>
            <a:r>
              <a:rPr lang="fr-FR" sz="3200" dirty="0" smtClean="0"/>
              <a:t>3 demie - journées de séminaire </a:t>
            </a:r>
            <a:endParaRPr lang="fr-FR" sz="3200" dirty="0"/>
          </a:p>
        </p:txBody>
      </p:sp>
      <p:sp>
        <p:nvSpPr>
          <p:cNvPr id="3" name="Espace réservé du contenu 2"/>
          <p:cNvSpPr>
            <a:spLocks noGrp="1"/>
          </p:cNvSpPr>
          <p:nvPr>
            <p:ph idx="1"/>
          </p:nvPr>
        </p:nvSpPr>
        <p:spPr>
          <a:xfrm>
            <a:off x="611560" y="1700808"/>
            <a:ext cx="7886700" cy="4002723"/>
          </a:xfrm>
        </p:spPr>
        <p:txBody>
          <a:bodyPr>
            <a:normAutofit/>
          </a:bodyPr>
          <a:lstStyle/>
          <a:p>
            <a:pPr algn="just">
              <a:lnSpc>
                <a:spcPct val="150000"/>
              </a:lnSpc>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Une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dynamique collaborative et participative en vue de </a:t>
            </a:r>
            <a:r>
              <a:rPr lang="fr-FR" dirty="0" err="1">
                <a:solidFill>
                  <a:schemeClr val="tx1"/>
                </a:solidFill>
                <a:latin typeface="Tahoma" panose="020B0604030504040204" pitchFamily="34" charset="0"/>
                <a:ea typeface="Tahoma" panose="020B0604030504040204" pitchFamily="34" charset="0"/>
                <a:cs typeface="Tahoma" panose="020B0604030504040204" pitchFamily="34" charset="0"/>
              </a:rPr>
              <a:t>co</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-construire des indicateurs complexes de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mesure;</a:t>
            </a:r>
          </a:p>
          <a:p>
            <a:pPr algn="just">
              <a:lnSpc>
                <a:spcPct val="150000"/>
              </a:lnSpc>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Pour appréhender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 manière fine et contextualisée les conditions de vie des populations en difficultés sur les territoires de la région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Bourgogne-Franche-Comté.</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4538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63526"/>
            <a:ext cx="7886700" cy="894715"/>
          </a:xfrm>
        </p:spPr>
        <p:txBody>
          <a:bodyPr/>
          <a:lstStyle/>
          <a:p>
            <a:r>
              <a:rPr lang="fr-FR" dirty="0" smtClean="0"/>
              <a:t>Séance 1 : Cadrage</a:t>
            </a:r>
            <a:endParaRPr lang="fr-FR" dirty="0"/>
          </a:p>
        </p:txBody>
      </p:sp>
      <p:sp>
        <p:nvSpPr>
          <p:cNvPr id="3" name="Espace réservé du contenu 2"/>
          <p:cNvSpPr>
            <a:spLocks noGrp="1"/>
          </p:cNvSpPr>
          <p:nvPr>
            <p:ph idx="1"/>
          </p:nvPr>
        </p:nvSpPr>
        <p:spPr>
          <a:xfrm>
            <a:off x="628650" y="1158240"/>
            <a:ext cx="7886700" cy="5425440"/>
          </a:xfrm>
        </p:spPr>
        <p:txBody>
          <a:bodyPr>
            <a:normAutofit/>
          </a:bodyPr>
          <a:lstStyle/>
          <a:p>
            <a:r>
              <a:rPr lang="fr-FR" sz="2200" b="1" dirty="0"/>
              <a:t>Date</a:t>
            </a:r>
            <a:r>
              <a:rPr lang="fr-FR" dirty="0" smtClean="0"/>
              <a:t> : </a:t>
            </a: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le 18 décembre 2017  14h – 17h</a:t>
            </a:r>
          </a:p>
          <a:p>
            <a:pPr marL="0" indent="0">
              <a:buNone/>
            </a:pPr>
            <a:endParaRPr lang="fr-FR" dirty="0" smtClean="0"/>
          </a:p>
          <a:p>
            <a:r>
              <a:rPr lang="fr-FR" sz="2200" b="1" dirty="0"/>
              <a:t>Objectifs :</a:t>
            </a:r>
          </a:p>
          <a:p>
            <a:pPr lvl="1" algn="just">
              <a:buFont typeface="Wingdings" panose="05000000000000000000" pitchFamily="2" charset="2"/>
              <a:buChar char="§"/>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Apporter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des connaissances et des contenus relatifs aux 4 notions </a:t>
            </a:r>
            <a:endPar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buFont typeface="Wingdings" panose="05000000000000000000" pitchFamily="2" charset="2"/>
              <a:buChar char="§"/>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Engager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la réflexion collective des membres du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réseau</a:t>
            </a:r>
          </a:p>
          <a:p>
            <a:pPr marL="0" lvl="0" indent="0">
              <a:buNone/>
            </a:pPr>
            <a:endParaRPr lang="fr-FR" dirty="0" smtClean="0"/>
          </a:p>
          <a:p>
            <a:r>
              <a:rPr lang="fr-FR" sz="2200" b="1" dirty="0"/>
              <a:t>Modalités :</a:t>
            </a:r>
          </a:p>
          <a:p>
            <a:pPr lvl="1" algn="just">
              <a:buFont typeface="Wingdings" panose="05000000000000000000" pitchFamily="2" charset="2"/>
              <a:buChar char="§"/>
            </a:pP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Intervention </a:t>
            </a: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de Louis </a:t>
            </a:r>
            <a:r>
              <a:rPr lang="fr-FR" b="1" dirty="0" err="1">
                <a:solidFill>
                  <a:schemeClr val="tx1"/>
                </a:solidFill>
                <a:latin typeface="Tahoma" panose="020B0604030504040204" pitchFamily="34" charset="0"/>
                <a:ea typeface="Tahoma" panose="020B0604030504040204" pitchFamily="34" charset="0"/>
                <a:cs typeface="Tahoma" panose="020B0604030504040204" pitchFamily="34" charset="0"/>
              </a:rPr>
              <a:t>Maurin</a:t>
            </a: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(directeur de l'Observatoire des inégalités) : cadrage des notions, des réalités statistiques et des méthodes d'observation en France</a:t>
            </a:r>
          </a:p>
          <a:p>
            <a:pPr lvl="1" algn="just">
              <a:buFont typeface="Wingdings" panose="05000000000000000000" pitchFamily="2" charset="2"/>
              <a:buChar char="§"/>
            </a:pP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Travail </a:t>
            </a: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d’échange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en groupe avec les membres afin de mieux identifier les différentes entrées méthodologiques et notionnelles, les plus values et difficultés </a:t>
            </a:r>
          </a:p>
          <a:p>
            <a:pPr lvl="1" algn="just">
              <a:buFont typeface="Wingdings" panose="05000000000000000000" pitchFamily="2" charset="2"/>
              <a:buChar char="§"/>
            </a:pP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Livrable</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une fiche par groupe pour un état des lieux; les fiches seront synthétisées et présentées à la séance 2</a:t>
            </a:r>
          </a:p>
          <a:p>
            <a:pPr lvl="1" algn="just">
              <a:buFont typeface="Wingdings" panose="05000000000000000000" pitchFamily="2" charset="2"/>
              <a:buChar char="§"/>
            </a:pPr>
            <a:r>
              <a:rPr 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Propos </a:t>
            </a:r>
            <a:r>
              <a:rPr lang="fr-FR" b="1" dirty="0">
                <a:solidFill>
                  <a:schemeClr val="tx1"/>
                </a:solidFill>
                <a:latin typeface="Tahoma" panose="020B0604030504040204" pitchFamily="34" charset="0"/>
                <a:ea typeface="Tahoma" panose="020B0604030504040204" pitchFamily="34" charset="0"/>
                <a:cs typeface="Tahoma" panose="020B0604030504040204" pitchFamily="34" charset="0"/>
              </a:rPr>
              <a:t>de conclusion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 Louis </a:t>
            </a:r>
            <a:r>
              <a:rPr lang="fr-FR" dirty="0" err="1">
                <a:solidFill>
                  <a:schemeClr val="tx1"/>
                </a:solidFill>
                <a:latin typeface="Tahoma" panose="020B0604030504040204" pitchFamily="34" charset="0"/>
                <a:ea typeface="Tahoma" panose="020B0604030504040204" pitchFamily="34" charset="0"/>
                <a:cs typeface="Tahoma" panose="020B0604030504040204" pitchFamily="34" charset="0"/>
              </a:rPr>
              <a:t>Maurin</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dirty="0"/>
          </a:p>
        </p:txBody>
      </p:sp>
    </p:spTree>
    <p:extLst>
      <p:ext uri="{BB962C8B-B14F-4D97-AF65-F5344CB8AC3E}">
        <p14:creationId xmlns:p14="http://schemas.microsoft.com/office/powerpoint/2010/main" val="2303316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229600" cy="864096"/>
          </a:xfrm>
        </p:spPr>
        <p:txBody>
          <a:bodyPr/>
          <a:lstStyle/>
          <a:p>
            <a:r>
              <a:rPr lang="fr-FR" dirty="0" smtClean="0"/>
              <a:t>Séance 2 :  Etat des lieux</a:t>
            </a:r>
            <a:endParaRPr lang="fr-FR" dirty="0"/>
          </a:p>
        </p:txBody>
      </p:sp>
      <p:sp>
        <p:nvSpPr>
          <p:cNvPr id="3" name="Espace réservé du contenu 2"/>
          <p:cNvSpPr>
            <a:spLocks noGrp="1"/>
          </p:cNvSpPr>
          <p:nvPr>
            <p:ph idx="1"/>
          </p:nvPr>
        </p:nvSpPr>
        <p:spPr/>
        <p:txBody>
          <a:bodyPr>
            <a:normAutofit/>
          </a:bodyPr>
          <a:lstStyle/>
          <a:p>
            <a:pPr algn="just"/>
            <a:r>
              <a:rPr lang="fr-FR" sz="2200" b="1" dirty="0"/>
              <a:t>Date :</a:t>
            </a:r>
            <a:r>
              <a:rPr lang="fr-FR" dirty="0" smtClean="0"/>
              <a:t> </a:t>
            </a:r>
            <a:r>
              <a:rPr lang="fr-FR" sz="1600" dirty="0">
                <a:solidFill>
                  <a:schemeClr val="tx1"/>
                </a:solidFill>
                <a:latin typeface="Tahoma" panose="020B0604030504040204" pitchFamily="34" charset="0"/>
                <a:ea typeface="Tahoma" panose="020B0604030504040204" pitchFamily="34" charset="0"/>
                <a:cs typeface="Tahoma" panose="020B0604030504040204" pitchFamily="34" charset="0"/>
              </a:rPr>
              <a:t>avril </a:t>
            </a:r>
            <a:r>
              <a:rPr lang="fr-FR"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2018</a:t>
            </a:r>
          </a:p>
          <a:p>
            <a:pPr marL="0" indent="0" algn="just">
              <a:buNone/>
            </a:pPr>
            <a:endParaRPr lang="fr-FR"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2200" b="1" dirty="0"/>
              <a:t>Objectif :</a:t>
            </a:r>
          </a:p>
          <a:p>
            <a:pPr lvl="1" algn="just">
              <a:buFont typeface="Wingdings" panose="05000000000000000000" pitchFamily="2" charset="2"/>
              <a:buChar char="§"/>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Préciser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les contours du travail visant à produire une note de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cadrage</a:t>
            </a:r>
          </a:p>
          <a:p>
            <a:pPr marL="457200" lvl="1" indent="0" algn="just">
              <a:buNone/>
            </a:pP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2200" b="1" dirty="0" smtClean="0"/>
              <a:t>Modalités :</a:t>
            </a:r>
            <a:endParaRPr lang="fr-FR" sz="2200" b="1" dirty="0"/>
          </a:p>
          <a:p>
            <a:pPr lvl="1" algn="just">
              <a:buFont typeface="Wingdings" panose="05000000000000000000" pitchFamily="2" charset="2"/>
              <a:buChar char="§"/>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Présentation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 la synthèse des fiches produites : état des lieux de l’observation des 4 notions en BFC</a:t>
            </a:r>
          </a:p>
          <a:p>
            <a:pPr lvl="1" algn="just">
              <a:buFont typeface="Wingdings" panose="05000000000000000000" pitchFamily="2" charset="2"/>
              <a:buChar char="§"/>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Table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ronde avec les producteurs principaux de données sur le territoire BFC (à définir)</a:t>
            </a:r>
          </a:p>
          <a:p>
            <a:pPr lvl="1" algn="just">
              <a:buFont typeface="Wingdings" panose="05000000000000000000" pitchFamily="2" charset="2"/>
              <a:buChar char="§"/>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Définition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des groupes de travail pour la séance 3 par thèmes : méthodes, outils, ressources… (à définir/préciser)</a:t>
            </a:r>
          </a:p>
          <a:p>
            <a:endParaRPr lang="fr-FR" dirty="0"/>
          </a:p>
        </p:txBody>
      </p:sp>
    </p:spTree>
    <p:extLst>
      <p:ext uri="{BB962C8B-B14F-4D97-AF65-F5344CB8AC3E}">
        <p14:creationId xmlns:p14="http://schemas.microsoft.com/office/powerpoint/2010/main" val="2023312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84784"/>
          </a:xfrm>
        </p:spPr>
        <p:txBody>
          <a:bodyPr>
            <a:noAutofit/>
          </a:bodyPr>
          <a:lstStyle/>
          <a:p>
            <a:pPr>
              <a:lnSpc>
                <a:spcPct val="100000"/>
              </a:lnSpc>
            </a:pPr>
            <a:r>
              <a:rPr lang="fr-FR" sz="2800" dirty="0" smtClean="0"/>
              <a:t>Séance 3 : Note de cadrage : v</a:t>
            </a:r>
            <a:r>
              <a:rPr lang="fr-FR" sz="2800" dirty="0" smtClean="0">
                <a:effectLst/>
              </a:rPr>
              <a:t>ers </a:t>
            </a:r>
            <a:r>
              <a:rPr lang="fr-FR" sz="2800" dirty="0">
                <a:effectLst/>
              </a:rPr>
              <a:t>une analyse prospective des processus de précarisation et de paupérisation</a:t>
            </a:r>
            <a:endParaRPr lang="fr-FR" sz="2800" dirty="0"/>
          </a:p>
        </p:txBody>
      </p:sp>
      <p:sp>
        <p:nvSpPr>
          <p:cNvPr id="3" name="Espace réservé du contenu 2"/>
          <p:cNvSpPr>
            <a:spLocks noGrp="1"/>
          </p:cNvSpPr>
          <p:nvPr>
            <p:ph idx="1"/>
          </p:nvPr>
        </p:nvSpPr>
        <p:spPr>
          <a:xfrm>
            <a:off x="457200" y="1600200"/>
            <a:ext cx="8229600" cy="4637112"/>
          </a:xfrm>
        </p:spPr>
        <p:txBody>
          <a:bodyPr>
            <a:normAutofit/>
          </a:bodyPr>
          <a:lstStyle/>
          <a:p>
            <a:pPr algn="just"/>
            <a:r>
              <a:rPr lang="fr-FR" sz="2200" b="1" dirty="0"/>
              <a:t>Date :</a:t>
            </a:r>
            <a:r>
              <a:rPr lang="fr-FR" dirty="0" smtClean="0"/>
              <a:t> </a:t>
            </a:r>
            <a:r>
              <a:rPr lang="fr-FR" sz="1600" dirty="0">
                <a:solidFill>
                  <a:schemeClr val="tx1"/>
                </a:solidFill>
                <a:latin typeface="Tahoma" panose="020B0604030504040204" pitchFamily="34" charset="0"/>
                <a:ea typeface="Tahoma" panose="020B0604030504040204" pitchFamily="34" charset="0"/>
                <a:cs typeface="Tahoma" panose="020B0604030504040204" pitchFamily="34" charset="0"/>
              </a:rPr>
              <a:t>septembre 2018</a:t>
            </a:r>
          </a:p>
          <a:p>
            <a:pPr marL="0" indent="0" algn="just">
              <a:buNone/>
            </a:pPr>
            <a:endParaRPr lang="fr-FR" dirty="0" smtClean="0"/>
          </a:p>
          <a:p>
            <a:r>
              <a:rPr lang="fr-FR" sz="2200" b="1" dirty="0"/>
              <a:t>Objectif : </a:t>
            </a:r>
          </a:p>
          <a:p>
            <a:pPr lvl="1" algn="just">
              <a:buFont typeface="Wingdings" panose="05000000000000000000" pitchFamily="2" charset="2"/>
              <a:buChar char="§"/>
            </a:pP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Produire </a:t>
            </a: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une fiche de synthèse par groupe</a:t>
            </a:r>
          </a:p>
          <a:p>
            <a:pPr marL="0" lvl="0" indent="0" algn="just">
              <a:buNone/>
            </a:pPr>
            <a:endParaRPr lang="fr-FR" dirty="0" smtClean="0"/>
          </a:p>
          <a:p>
            <a:r>
              <a:rPr lang="fr-FR" sz="2200" b="1" dirty="0"/>
              <a:t>Modalités :</a:t>
            </a:r>
          </a:p>
          <a:p>
            <a:pPr lvl="1" algn="just">
              <a:buFont typeface="Wingdings" panose="05000000000000000000" pitchFamily="2" charset="2"/>
              <a:buChar char="§"/>
            </a:pP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Les </a:t>
            </a: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participants travaillent en groupe pour produire une fiche de synthèse sur le thème choisi en journée 2 : méthodes, outils, ressources… (à définir/préciser) sur le territoire BFC. Chaque fiche alimentera la note de cadrage qui sera produite et diffusée au réseau via la plateforme et la lettre d’info.</a:t>
            </a:r>
          </a:p>
          <a:p>
            <a:pPr lvl="1" algn="just">
              <a:buFont typeface="Wingdings" panose="05000000000000000000" pitchFamily="2" charset="2"/>
              <a:buChar char="§"/>
            </a:pP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Retour </a:t>
            </a: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d’expérience des personnes sur le séminaire et les modalités de </a:t>
            </a: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participation.</a:t>
            </a:r>
            <a:endParaRPr lang="fr-FR" dirty="0"/>
          </a:p>
          <a:p>
            <a:pPr algn="just"/>
            <a:endParaRPr lang="fr-FR" dirty="0"/>
          </a:p>
        </p:txBody>
      </p:sp>
    </p:spTree>
    <p:extLst>
      <p:ext uri="{BB962C8B-B14F-4D97-AF65-F5344CB8AC3E}">
        <p14:creationId xmlns:p14="http://schemas.microsoft.com/office/powerpoint/2010/main" val="2668011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864096"/>
          </a:xfrm>
        </p:spPr>
        <p:txBody>
          <a:bodyPr/>
          <a:lstStyle/>
          <a:p>
            <a:r>
              <a:rPr lang="fr-FR" dirty="0" smtClean="0"/>
              <a:t>Charte d’engagement</a:t>
            </a:r>
            <a:endParaRPr lang="fr-FR" dirty="0"/>
          </a:p>
        </p:txBody>
      </p:sp>
      <p:sp>
        <p:nvSpPr>
          <p:cNvPr id="3" name="Espace réservé du contenu 2"/>
          <p:cNvSpPr>
            <a:spLocks noGrp="1"/>
          </p:cNvSpPr>
          <p:nvPr>
            <p:ph idx="1"/>
          </p:nvPr>
        </p:nvSpPr>
        <p:spPr>
          <a:xfrm>
            <a:off x="467544" y="1412776"/>
            <a:ext cx="8229600" cy="4569371"/>
          </a:xfrm>
        </p:spPr>
        <p:txBody>
          <a:bodyPr>
            <a:normAutofit/>
          </a:bodyPr>
          <a:lstStyle/>
          <a:p>
            <a:pPr lvl="1" algn="just"/>
            <a:r>
              <a:rPr lang="fr-FR" altLang="fr-FR" b="1" dirty="0">
                <a:solidFill>
                  <a:schemeClr val="tx1"/>
                </a:solidFill>
                <a:latin typeface="Tahoma" panose="020B0604030504040204" pitchFamily="34" charset="0"/>
                <a:ea typeface="Tahoma" panose="020B0604030504040204" pitchFamily="34" charset="0"/>
                <a:cs typeface="Tahoma" panose="020B0604030504040204" pitchFamily="34" charset="0"/>
              </a:rPr>
              <a:t>La charte est </a:t>
            </a:r>
            <a:r>
              <a:rPr lang="fr-FR" alt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validée</a:t>
            </a: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457200" lvl="1" indent="0" algn="ctr">
              <a:buNone/>
            </a:pPr>
            <a:endPar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1" indent="0" algn="ctr">
              <a:buNone/>
            </a:pP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Elle sera transmise </a:t>
            </a:r>
            <a:r>
              <a:rPr lang="fr-FR" altLang="fr-FR" dirty="0">
                <a:solidFill>
                  <a:schemeClr val="tx1"/>
                </a:solidFill>
                <a:latin typeface="Tahoma" panose="020B0604030504040204" pitchFamily="34" charset="0"/>
                <a:ea typeface="Tahoma" panose="020B0604030504040204" pitchFamily="34" charset="0"/>
                <a:cs typeface="Tahoma" panose="020B0604030504040204" pitchFamily="34" charset="0"/>
              </a:rPr>
              <a:t>à tous les </a:t>
            </a: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membres à l’issue du COPIL de ce jour</a:t>
            </a:r>
          </a:p>
          <a:p>
            <a:pPr lvl="1" algn="just"/>
            <a:endPar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lvl="2" indent="0" algn="just">
              <a:lnSpc>
                <a:spcPct val="130000"/>
              </a:lnSpc>
              <a:buNone/>
            </a:pPr>
            <a:endPar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00100" lvl="1" algn="just">
              <a:lnSpc>
                <a:spcPct val="130000"/>
              </a:lnSpc>
            </a:pP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Le réseau est basé sur un</a:t>
            </a:r>
            <a:r>
              <a:rPr lang="fr-FR" alt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rPr>
              <a:t> fonctionnement « participatif »</a:t>
            </a: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 : </a:t>
            </a:r>
          </a:p>
          <a:p>
            <a:pPr marL="914400" lvl="2" indent="0" algn="just">
              <a:lnSpc>
                <a:spcPct val="130000"/>
              </a:lnSpc>
              <a:buNone/>
            </a:pPr>
            <a:endPar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3" algn="just">
              <a:lnSpc>
                <a:spcPct val="130000"/>
              </a:lnSpc>
            </a:pP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Gratuité de l’adhésion avec des possibilités de cofinancement</a:t>
            </a:r>
          </a:p>
          <a:p>
            <a:pPr lvl="3" algn="just">
              <a:lnSpc>
                <a:spcPct val="130000"/>
              </a:lnSpc>
            </a:pP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Adhésion ouverte sur la base du volontariat. La seule condition d’adhésion est l’acceptation de la charte.</a:t>
            </a:r>
          </a:p>
          <a:p>
            <a:pPr marL="914400" lvl="2" indent="0" algn="just">
              <a:buNone/>
            </a:pPr>
            <a:endParaRPr lang="fr-FR" altLang="fr-FR"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2" algn="just"/>
            <a:endParaRPr lang="fr-FR" altLang="fr-FR" sz="2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2" algn="just"/>
            <a:endParaRPr lang="fr-FR" altLang="fr-FR" sz="2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4416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457200" lvl="1" indent="0" algn="just">
              <a:buNone/>
            </a:pPr>
            <a:r>
              <a:rPr lang="fr-FR" altLang="fr-FR" sz="2000" dirty="0">
                <a:solidFill>
                  <a:schemeClr val="tx1"/>
                </a:solidFill>
                <a:latin typeface="Tahoma" panose="020B0604030504040204" pitchFamily="34" charset="0"/>
                <a:ea typeface="Tahoma" panose="020B0604030504040204" pitchFamily="34" charset="0"/>
                <a:cs typeface="Tahoma" panose="020B0604030504040204" pitchFamily="34" charset="0"/>
              </a:rPr>
              <a:t>Pour rappel, elle précise : </a:t>
            </a:r>
          </a:p>
          <a:p>
            <a:pPr lvl="2" algn="just">
              <a:lnSpc>
                <a:spcPct val="200000"/>
              </a:lnSpc>
            </a:pPr>
            <a:r>
              <a:rPr lang="fr-FR" altLang="fr-FR" sz="1800" b="1" dirty="0">
                <a:solidFill>
                  <a:schemeClr val="tx1"/>
                </a:solidFill>
                <a:latin typeface="Tahoma" panose="020B0604030504040204" pitchFamily="34" charset="0"/>
                <a:ea typeface="Tahoma" panose="020B0604030504040204" pitchFamily="34" charset="0"/>
                <a:cs typeface="Tahoma" panose="020B0604030504040204" pitchFamily="34" charset="0"/>
              </a:rPr>
              <a:t>l’objectif général </a:t>
            </a:r>
            <a:r>
              <a:rPr lang="fr-FR" alt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du réseau : </a:t>
            </a:r>
          </a:p>
          <a:p>
            <a:pPr marL="914400" lvl="2" indent="0" algn="ctr">
              <a:lnSpc>
                <a:spcPct val="200000"/>
              </a:lnSpc>
              <a:buNone/>
            </a:pP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fr-FR" alt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Produire </a:t>
            </a:r>
            <a:r>
              <a:rPr lang="fr-FR" altLang="fr-FR" dirty="0">
                <a:solidFill>
                  <a:schemeClr val="tx1"/>
                </a:solidFill>
                <a:latin typeface="Tahoma" panose="020B0604030504040204" pitchFamily="34" charset="0"/>
                <a:ea typeface="Tahoma" panose="020B0604030504040204" pitchFamily="34" charset="0"/>
                <a:cs typeface="Tahoma" panose="020B0604030504040204" pitchFamily="34" charset="0"/>
              </a:rPr>
              <a:t>une connaissance partagée et utile aux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politiques régionales, départementales et locales »</a:t>
            </a:r>
            <a:endParaRPr lang="fr-FR" alt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2" algn="just">
              <a:lnSpc>
                <a:spcPct val="200000"/>
              </a:lnSpc>
            </a:pPr>
            <a:r>
              <a:rPr lang="fr-FR" altLang="fr-FR" sz="1800" b="1" dirty="0">
                <a:solidFill>
                  <a:schemeClr val="tx1"/>
                </a:solidFill>
                <a:latin typeface="Tahoma" panose="020B0604030504040204" pitchFamily="34" charset="0"/>
                <a:ea typeface="Tahoma" panose="020B0604030504040204" pitchFamily="34" charset="0"/>
                <a:cs typeface="Tahoma" panose="020B0604030504040204" pitchFamily="34" charset="0"/>
              </a:rPr>
              <a:t>le périmètre d’investigation </a:t>
            </a:r>
            <a:r>
              <a:rPr lang="fr-FR" alt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du réseau (4 axes stratégiques)</a:t>
            </a:r>
          </a:p>
          <a:p>
            <a:pPr lvl="2" algn="just">
              <a:lnSpc>
                <a:spcPct val="200000"/>
              </a:lnSpc>
            </a:pPr>
            <a:r>
              <a:rPr lang="fr-FR" altLang="fr-FR" sz="1800" b="1" dirty="0">
                <a:solidFill>
                  <a:schemeClr val="tx1"/>
                </a:solidFill>
                <a:latin typeface="Tahoma" panose="020B0604030504040204" pitchFamily="34" charset="0"/>
                <a:ea typeface="Tahoma" panose="020B0604030504040204" pitchFamily="34" charset="0"/>
                <a:cs typeface="Tahoma" panose="020B0604030504040204" pitchFamily="34" charset="0"/>
              </a:rPr>
              <a:t>le fonctionnement « participatif » </a:t>
            </a:r>
            <a:r>
              <a:rPr lang="fr-FR" alt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du </a:t>
            </a:r>
            <a:r>
              <a:rPr lang="fr-FR" alt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réseau</a:t>
            </a:r>
            <a:endParaRPr lang="fr-FR" alt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2" algn="just">
              <a:lnSpc>
                <a:spcPct val="200000"/>
              </a:lnSpc>
            </a:pPr>
            <a:r>
              <a:rPr lang="fr-FR" altLang="fr-FR"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le </a:t>
            </a:r>
            <a:r>
              <a:rPr lang="fr-FR" altLang="fr-FR" sz="1800" b="1" dirty="0">
                <a:solidFill>
                  <a:schemeClr val="tx1"/>
                </a:solidFill>
                <a:latin typeface="Tahoma" panose="020B0604030504040204" pitchFamily="34" charset="0"/>
                <a:ea typeface="Tahoma" panose="020B0604030504040204" pitchFamily="34" charset="0"/>
                <a:cs typeface="Tahoma" panose="020B0604030504040204" pitchFamily="34" charset="0"/>
              </a:rPr>
              <a:t>rôle du comité de pilotage</a:t>
            </a:r>
          </a:p>
          <a:p>
            <a:pPr lvl="2" algn="just">
              <a:lnSpc>
                <a:spcPct val="200000"/>
              </a:lnSpc>
            </a:pPr>
            <a:r>
              <a:rPr lang="fr-FR" altLang="fr-FR" sz="1800" b="1" dirty="0">
                <a:solidFill>
                  <a:schemeClr val="tx1"/>
                </a:solidFill>
                <a:latin typeface="Tahoma" panose="020B0604030504040204" pitchFamily="34" charset="0"/>
                <a:ea typeface="Tahoma" panose="020B0604030504040204" pitchFamily="34" charset="0"/>
                <a:cs typeface="Tahoma" panose="020B0604030504040204" pitchFamily="34" charset="0"/>
              </a:rPr>
              <a:t>les modalités d’échanges et </a:t>
            </a:r>
            <a:r>
              <a:rPr lang="fr-FR" altLang="fr-FR" sz="1800" b="1">
                <a:solidFill>
                  <a:schemeClr val="tx1"/>
                </a:solidFill>
                <a:latin typeface="Tahoma" panose="020B0604030504040204" pitchFamily="34" charset="0"/>
                <a:ea typeface="Tahoma" panose="020B0604030504040204" pitchFamily="34" charset="0"/>
                <a:cs typeface="Tahoma" panose="020B0604030504040204" pitchFamily="34" charset="0"/>
              </a:rPr>
              <a:t>de </a:t>
            </a:r>
            <a:r>
              <a:rPr lang="fr-FR" altLang="fr-FR" sz="1800" b="1" smtClean="0">
                <a:solidFill>
                  <a:schemeClr val="tx1"/>
                </a:solidFill>
                <a:latin typeface="Tahoma" panose="020B0604030504040204" pitchFamily="34" charset="0"/>
                <a:ea typeface="Tahoma" panose="020B0604030504040204" pitchFamily="34" charset="0"/>
                <a:cs typeface="Tahoma" panose="020B0604030504040204" pitchFamily="34" charset="0"/>
              </a:rPr>
              <a:t>partages</a:t>
            </a:r>
            <a:endParaRPr lang="fr-FR" altLang="fr-FR"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dirty="0"/>
          </a:p>
        </p:txBody>
      </p:sp>
      <p:sp>
        <p:nvSpPr>
          <p:cNvPr id="4" name="Titre 1"/>
          <p:cNvSpPr>
            <a:spLocks noGrp="1"/>
          </p:cNvSpPr>
          <p:nvPr>
            <p:ph type="title"/>
          </p:nvPr>
        </p:nvSpPr>
        <p:spPr>
          <a:xfrm>
            <a:off x="457200" y="404664"/>
            <a:ext cx="8229600" cy="864096"/>
          </a:xfrm>
        </p:spPr>
        <p:txBody>
          <a:bodyPr/>
          <a:lstStyle/>
          <a:p>
            <a:r>
              <a:rPr lang="fr-FR" dirty="0" smtClean="0"/>
              <a:t>Charte d’engagement</a:t>
            </a:r>
            <a:endParaRPr lang="fr-FR" dirty="0"/>
          </a:p>
        </p:txBody>
      </p:sp>
    </p:spTree>
    <p:extLst>
      <p:ext uri="{BB962C8B-B14F-4D97-AF65-F5344CB8AC3E}">
        <p14:creationId xmlns:p14="http://schemas.microsoft.com/office/powerpoint/2010/main" val="1071339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864096"/>
          </a:xfrm>
        </p:spPr>
        <p:txBody>
          <a:bodyPr/>
          <a:lstStyle/>
          <a:p>
            <a:r>
              <a:rPr lang="fr-FR" dirty="0" smtClean="0"/>
              <a:t>Charte graphique</a:t>
            </a:r>
            <a:endParaRPr lang="fr-FR" dirty="0"/>
          </a:p>
        </p:txBody>
      </p:sp>
      <p:sp>
        <p:nvSpPr>
          <p:cNvPr id="3" name="Espace réservé du contenu 2"/>
          <p:cNvSpPr>
            <a:spLocks noGrp="1"/>
          </p:cNvSpPr>
          <p:nvPr>
            <p:ph idx="1"/>
          </p:nvPr>
        </p:nvSpPr>
        <p:spPr>
          <a:xfrm>
            <a:off x="457200" y="1556792"/>
            <a:ext cx="8229600" cy="4569371"/>
          </a:xfrm>
        </p:spPr>
        <p:txBody>
          <a:bodyPr>
            <a:normAutofit/>
          </a:bodyPr>
          <a:lstStyle/>
          <a:p>
            <a:pPr lvl="1" algn="just"/>
            <a:r>
              <a:rPr lang="fr-FR" altLang="fr-FR"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L’objectif </a:t>
            </a:r>
            <a:r>
              <a:rPr lang="fr-FR" alt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Apporter une identité au réseau par le biais d’outils de communication facilement identifiables.</a:t>
            </a:r>
          </a:p>
          <a:p>
            <a:pPr marL="457200" lvl="1" indent="0" algn="just">
              <a:buNone/>
            </a:pPr>
            <a:endPar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fr-FR" alt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r>
              <a:rPr lang="fr-FR" altLang="fr-FR"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Identification du réseau </a:t>
            </a:r>
            <a:r>
              <a:rPr lang="fr-FR" alt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457200" lvl="1" indent="0" algn="ctr">
              <a:lnSpc>
                <a:spcPct val="150000"/>
              </a:lnSpc>
              <a:buNone/>
            </a:pPr>
            <a:r>
              <a:rPr lang="fr-FR" altLang="fr-FR" sz="20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Réseau d’Observation Sociale et Sanitaire </a:t>
            </a:r>
          </a:p>
          <a:p>
            <a:pPr marL="457200" lvl="1" indent="0" algn="ctr">
              <a:lnSpc>
                <a:spcPct val="150000"/>
              </a:lnSpc>
              <a:buNone/>
            </a:pPr>
            <a:r>
              <a:rPr lang="fr-FR" altLang="fr-FR" sz="20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 Bourgogne-Franche-Comté </a:t>
            </a:r>
          </a:p>
          <a:p>
            <a:pPr marL="457200" lvl="1" indent="0" algn="ctr">
              <a:lnSpc>
                <a:spcPct val="150000"/>
              </a:lnSpc>
              <a:buNone/>
            </a:pPr>
            <a:r>
              <a:rPr lang="fr-FR" alt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Soit </a:t>
            </a:r>
            <a:r>
              <a:rPr lang="fr-FR" altLang="fr-FR" sz="20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ROSS BFC </a:t>
            </a:r>
            <a:r>
              <a:rPr lang="fr-FR" altLang="fr-F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sous forme de sigle</a:t>
            </a:r>
            <a:endParaRPr lang="fr-FR" altLang="fr-F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65765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4744"/>
          </a:xfrm>
        </p:spPr>
        <p:txBody>
          <a:bodyPr/>
          <a:lstStyle/>
          <a:p>
            <a:r>
              <a:rPr lang="fr-FR" dirty="0" smtClean="0"/>
              <a:t>Charte graphique</a:t>
            </a:r>
            <a:endParaRPr lang="fr-FR" dirty="0"/>
          </a:p>
        </p:txBody>
      </p:sp>
      <p:sp>
        <p:nvSpPr>
          <p:cNvPr id="3" name="ZoneTexte 2"/>
          <p:cNvSpPr txBox="1"/>
          <p:nvPr/>
        </p:nvSpPr>
        <p:spPr>
          <a:xfrm>
            <a:off x="539552" y="1196752"/>
            <a:ext cx="8136904" cy="2585323"/>
          </a:xfrm>
          <a:prstGeom prst="rect">
            <a:avLst/>
          </a:prstGeom>
          <a:noFill/>
        </p:spPr>
        <p:txBody>
          <a:bodyPr wrap="square" rtlCol="0">
            <a:spAutoFit/>
          </a:bodyPr>
          <a:lstStyle/>
          <a:p>
            <a:pPr>
              <a:lnSpc>
                <a:spcPct val="150000"/>
              </a:lnSpc>
            </a:pPr>
            <a:r>
              <a:rPr lang="fr-FR" dirty="0" smtClean="0">
                <a:latin typeface="Tahoma" panose="020B0604030504040204" pitchFamily="34" charset="0"/>
                <a:ea typeface="Tahoma" panose="020B0604030504040204" pitchFamily="34" charset="0"/>
                <a:cs typeface="Tahoma" panose="020B0604030504040204" pitchFamily="34" charset="0"/>
              </a:rPr>
              <a:t>La charte graphique se compose de :</a:t>
            </a:r>
          </a:p>
          <a:p>
            <a:pPr marL="742950" lvl="1" indent="-285750">
              <a:lnSpc>
                <a:spcPct val="150000"/>
              </a:lnSpc>
              <a:buFont typeface="Courier New" panose="02070309020205020404" pitchFamily="49" charset="0"/>
              <a:buChar char="o"/>
            </a:pPr>
            <a:r>
              <a:rPr lang="fr-FR" b="1" dirty="0" smtClean="0">
                <a:latin typeface="Tahoma" panose="020B0604030504040204" pitchFamily="34" charset="0"/>
                <a:ea typeface="Tahoma" panose="020B0604030504040204" pitchFamily="34" charset="0"/>
                <a:cs typeface="Tahoma" panose="020B0604030504040204" pitchFamily="34" charset="0"/>
              </a:rPr>
              <a:t>Un logo</a:t>
            </a:r>
          </a:p>
          <a:p>
            <a:pPr marL="742950" lvl="1" indent="-285750">
              <a:lnSpc>
                <a:spcPct val="150000"/>
              </a:lnSpc>
              <a:buFont typeface="Courier New" panose="02070309020205020404" pitchFamily="49" charset="0"/>
              <a:buChar char="o"/>
            </a:pPr>
            <a:r>
              <a:rPr lang="fr-FR" b="1" dirty="0" smtClean="0">
                <a:latin typeface="Tahoma" panose="020B0604030504040204" pitchFamily="34" charset="0"/>
                <a:ea typeface="Tahoma" panose="020B0604030504040204" pitchFamily="34" charset="0"/>
                <a:cs typeface="Tahoma" panose="020B0604030504040204" pitchFamily="34" charset="0"/>
              </a:rPr>
              <a:t>Une mise en forme identifiable</a:t>
            </a:r>
            <a:r>
              <a:rPr lang="fr-FR" dirty="0" smtClean="0">
                <a:latin typeface="Tahoma" panose="020B0604030504040204" pitchFamily="34" charset="0"/>
                <a:ea typeface="Tahoma" panose="020B0604030504040204" pitchFamily="34" charset="0"/>
                <a:cs typeface="Tahoma" panose="020B0604030504040204" pitchFamily="34" charset="0"/>
              </a:rPr>
              <a:t> pour:</a:t>
            </a:r>
          </a:p>
          <a:p>
            <a:pPr marL="1657350" lvl="3" indent="-285750">
              <a:lnSpc>
                <a:spcPct val="150000"/>
              </a:lnSpc>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Les diaporamas de présentation</a:t>
            </a:r>
          </a:p>
          <a:p>
            <a:pPr marL="1657350" lvl="3" indent="-285750">
              <a:lnSpc>
                <a:spcPct val="150000"/>
              </a:lnSpc>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Les différentes publications</a:t>
            </a:r>
          </a:p>
          <a:p>
            <a:pPr marL="1657350" lvl="3" indent="-285750">
              <a:lnSpc>
                <a:spcPct val="150000"/>
              </a:lnSpc>
              <a:buFont typeface="Arial" panose="020B0604020202020204" pitchFamily="34" charset="0"/>
              <a:buChar char="•"/>
            </a:pPr>
            <a:r>
              <a:rPr lang="fr-FR" dirty="0" smtClean="0">
                <a:latin typeface="Tahoma" panose="020B0604030504040204" pitchFamily="34" charset="0"/>
                <a:ea typeface="Tahoma" panose="020B0604030504040204" pitchFamily="34" charset="0"/>
                <a:cs typeface="Tahoma" panose="020B0604030504040204" pitchFamily="34" charset="0"/>
              </a:rPr>
              <a:t>La lettre électronique</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ZoneTexte 3"/>
          <p:cNvSpPr txBox="1"/>
          <p:nvPr/>
        </p:nvSpPr>
        <p:spPr>
          <a:xfrm>
            <a:off x="539552" y="3933056"/>
            <a:ext cx="8136904" cy="2585323"/>
          </a:xfrm>
          <a:prstGeom prst="rect">
            <a:avLst/>
          </a:prstGeom>
          <a:noFill/>
        </p:spPr>
        <p:txBody>
          <a:bodyPr wrap="square" rtlCol="0">
            <a:spAutoFit/>
          </a:bodyPr>
          <a:lstStyle/>
          <a:p>
            <a:pPr>
              <a:lnSpc>
                <a:spcPct val="150000"/>
              </a:lnSpc>
            </a:pPr>
            <a:r>
              <a:rPr lang="fr-FR" dirty="0" smtClean="0">
                <a:latin typeface="Tahoma" panose="020B0604030504040204" pitchFamily="34" charset="0"/>
                <a:ea typeface="Tahoma" panose="020B0604030504040204" pitchFamily="34" charset="0"/>
                <a:cs typeface="Tahoma" panose="020B0604030504040204" pitchFamily="34" charset="0"/>
              </a:rPr>
              <a:t>Le logo sera présent sur tous les supports du réseau : </a:t>
            </a:r>
          </a:p>
          <a:p>
            <a:pPr marL="742950" lvl="1" indent="-285750">
              <a:lnSpc>
                <a:spcPct val="150000"/>
              </a:lnSpc>
              <a:buFont typeface="Courier New" panose="02070309020205020404" pitchFamily="49" charset="0"/>
              <a:buChar char="o"/>
            </a:pPr>
            <a:r>
              <a:rPr lang="fr-FR" dirty="0" smtClean="0">
                <a:latin typeface="Tahoma" panose="020B0604030504040204" pitchFamily="34" charset="0"/>
                <a:ea typeface="Tahoma" panose="020B0604030504040204" pitchFamily="34" charset="0"/>
                <a:cs typeface="Tahoma" panose="020B0604030504040204" pitchFamily="34" charset="0"/>
              </a:rPr>
              <a:t>Espace de travail collaboratif</a:t>
            </a:r>
          </a:p>
          <a:p>
            <a:pPr marL="742950" lvl="1" indent="-285750">
              <a:lnSpc>
                <a:spcPct val="150000"/>
              </a:lnSpc>
              <a:buFont typeface="Courier New" panose="02070309020205020404" pitchFamily="49" charset="0"/>
              <a:buChar char="o"/>
            </a:pPr>
            <a:r>
              <a:rPr lang="fr-FR" dirty="0" smtClean="0">
                <a:latin typeface="Tahoma" panose="020B0604030504040204" pitchFamily="34" charset="0"/>
                <a:ea typeface="Tahoma" panose="020B0604030504040204" pitchFamily="34" charset="0"/>
                <a:cs typeface="Tahoma" panose="020B0604030504040204" pitchFamily="34" charset="0"/>
              </a:rPr>
              <a:t>Compte-rendu</a:t>
            </a:r>
          </a:p>
          <a:p>
            <a:pPr marL="742950" lvl="1" indent="-285750">
              <a:lnSpc>
                <a:spcPct val="150000"/>
              </a:lnSpc>
              <a:buFont typeface="Courier New" panose="02070309020205020404" pitchFamily="49" charset="0"/>
              <a:buChar char="o"/>
            </a:pPr>
            <a:r>
              <a:rPr lang="fr-FR" dirty="0" smtClean="0">
                <a:latin typeface="Tahoma" panose="020B0604030504040204" pitchFamily="34" charset="0"/>
                <a:ea typeface="Tahoma" panose="020B0604030504040204" pitchFamily="34" charset="0"/>
                <a:cs typeface="Tahoma" panose="020B0604030504040204" pitchFamily="34" charset="0"/>
              </a:rPr>
              <a:t>Diaporama</a:t>
            </a:r>
          </a:p>
          <a:p>
            <a:pPr marL="742950" lvl="1" indent="-285750">
              <a:lnSpc>
                <a:spcPct val="150000"/>
              </a:lnSpc>
              <a:buFont typeface="Courier New" panose="02070309020205020404" pitchFamily="49" charset="0"/>
              <a:buChar char="o"/>
            </a:pPr>
            <a:r>
              <a:rPr lang="fr-FR" dirty="0" smtClean="0">
                <a:latin typeface="Tahoma" panose="020B0604030504040204" pitchFamily="34" charset="0"/>
                <a:ea typeface="Tahoma" panose="020B0604030504040204" pitchFamily="34" charset="0"/>
                <a:cs typeface="Tahoma" panose="020B0604030504040204" pitchFamily="34" charset="0"/>
              </a:rPr>
              <a:t>Courrier…</a:t>
            </a:r>
          </a:p>
          <a:p>
            <a:pPr>
              <a:lnSpc>
                <a:spcPct val="150000"/>
              </a:lnSpc>
            </a:pPr>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8314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4744"/>
          </a:xfrm>
        </p:spPr>
        <p:txBody>
          <a:bodyPr/>
          <a:lstStyle/>
          <a:p>
            <a:r>
              <a:rPr lang="fr-FR" dirty="0" smtClean="0"/>
              <a:t>4 propositions de logo</a:t>
            </a:r>
            <a:endParaRPr lang="fr-FR" dirty="0"/>
          </a:p>
        </p:txBody>
      </p:sp>
      <p:sp>
        <p:nvSpPr>
          <p:cNvPr id="3" name="ZoneTexte 2"/>
          <p:cNvSpPr txBox="1"/>
          <p:nvPr/>
        </p:nvSpPr>
        <p:spPr>
          <a:xfrm>
            <a:off x="1331640" y="1484784"/>
            <a:ext cx="2160240" cy="400110"/>
          </a:xfrm>
          <a:prstGeom prst="rect">
            <a:avLst/>
          </a:prstGeom>
          <a:noFill/>
        </p:spPr>
        <p:txBody>
          <a:bodyPr wrap="square" rtlCol="0">
            <a:spAutoFit/>
          </a:bodyPr>
          <a:lstStyle/>
          <a:p>
            <a:r>
              <a:rPr lang="fr-FR" sz="2000" dirty="0" smtClean="0"/>
              <a:t>Proposition n°1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548" y="2395537"/>
            <a:ext cx="6212904"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686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4744"/>
          </a:xfrm>
        </p:spPr>
        <p:txBody>
          <a:bodyPr/>
          <a:lstStyle/>
          <a:p>
            <a:r>
              <a:rPr lang="fr-FR" dirty="0" smtClean="0"/>
              <a:t>4 propositions de logo</a:t>
            </a:r>
            <a:endParaRPr lang="fr-FR" dirty="0"/>
          </a:p>
        </p:txBody>
      </p:sp>
      <p:sp>
        <p:nvSpPr>
          <p:cNvPr id="3" name="ZoneTexte 2"/>
          <p:cNvSpPr txBox="1"/>
          <p:nvPr/>
        </p:nvSpPr>
        <p:spPr>
          <a:xfrm>
            <a:off x="1331640" y="1484784"/>
            <a:ext cx="5976664" cy="400110"/>
          </a:xfrm>
          <a:prstGeom prst="rect">
            <a:avLst/>
          </a:prstGeom>
          <a:noFill/>
        </p:spPr>
        <p:txBody>
          <a:bodyPr wrap="square" rtlCol="0">
            <a:spAutoFit/>
          </a:bodyPr>
          <a:lstStyle/>
          <a:p>
            <a:r>
              <a:rPr lang="fr-FR" sz="2000" dirty="0" smtClean="0"/>
              <a:t>Proposition n°2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472" y="2060848"/>
            <a:ext cx="5169057"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569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340768"/>
          </a:xfrm>
        </p:spPr>
        <p:txBody>
          <a:bodyPr/>
          <a:lstStyle/>
          <a:p>
            <a:r>
              <a:rPr lang="fr-FR" dirty="0" smtClean="0"/>
              <a:t>Groupes de travail</a:t>
            </a:r>
            <a:endParaRPr lang="fr-FR" dirty="0"/>
          </a:p>
        </p:txBody>
      </p:sp>
      <p:sp>
        <p:nvSpPr>
          <p:cNvPr id="3" name="Espace réservé du contenu 2"/>
          <p:cNvSpPr>
            <a:spLocks noGrp="1"/>
          </p:cNvSpPr>
          <p:nvPr>
            <p:ph idx="1"/>
          </p:nvPr>
        </p:nvSpPr>
        <p:spPr>
          <a:xfrm>
            <a:off x="323528" y="1340768"/>
            <a:ext cx="8352928" cy="4968552"/>
          </a:xfrm>
        </p:spPr>
        <p:txBody>
          <a:bodyPr>
            <a:normAutofit/>
          </a:bodyPr>
          <a:lstStyle/>
          <a:p>
            <a:pPr marL="0" indent="0" algn="ctr">
              <a:lnSpc>
                <a:spcPct val="150000"/>
              </a:lnSpc>
              <a:buNone/>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6 groupes de travail ont été validés lors du comité de pilotage du 7 avril 2017</a:t>
            </a:r>
          </a:p>
          <a:p>
            <a:pPr marL="0" indent="0">
              <a:buNone/>
            </a:pPr>
            <a:endPar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Accessibilité des jeunes aux services et équipements favorisant leur insertion professionnelle</a:t>
            </a:r>
          </a:p>
          <a:p>
            <a:pPr lvl="1">
              <a:lnSpc>
                <a:spcPct val="150000"/>
              </a:lnSpc>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Suivi des indicateurs PPPIS</a:t>
            </a:r>
          </a:p>
          <a:p>
            <a:pPr lvl="1">
              <a:lnSpc>
                <a:spcPct val="150000"/>
              </a:lnSpc>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Mise à disposition de données cartographiques relatives aux services de lutte contre les exclusions</a:t>
            </a:r>
          </a:p>
          <a:p>
            <a:pPr lvl="1">
              <a:lnSpc>
                <a:spcPct val="150000"/>
              </a:lnSpc>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Groupe « Territoire »</a:t>
            </a:r>
          </a:p>
          <a:p>
            <a:pPr lvl="1">
              <a:lnSpc>
                <a:spcPct val="150000"/>
              </a:lnSpc>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Sport-Santé</a:t>
            </a:r>
          </a:p>
          <a:p>
            <a:pPr lvl="1">
              <a:lnSpc>
                <a:spcPct val="150000"/>
              </a:lnSpc>
            </a:pP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Espace de travail collaboratif</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Accolade ouvrante 6"/>
          <p:cNvSpPr/>
          <p:nvPr/>
        </p:nvSpPr>
        <p:spPr>
          <a:xfrm>
            <a:off x="539463" y="3868200"/>
            <a:ext cx="288032" cy="9289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15163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4744"/>
          </a:xfrm>
        </p:spPr>
        <p:txBody>
          <a:bodyPr/>
          <a:lstStyle/>
          <a:p>
            <a:r>
              <a:rPr lang="fr-FR" dirty="0" smtClean="0"/>
              <a:t>4 propositions de logo</a:t>
            </a:r>
            <a:endParaRPr lang="fr-FR" dirty="0"/>
          </a:p>
        </p:txBody>
      </p:sp>
      <p:sp>
        <p:nvSpPr>
          <p:cNvPr id="3" name="ZoneTexte 2"/>
          <p:cNvSpPr txBox="1"/>
          <p:nvPr/>
        </p:nvSpPr>
        <p:spPr>
          <a:xfrm>
            <a:off x="1331640" y="1484784"/>
            <a:ext cx="5976664" cy="400110"/>
          </a:xfrm>
          <a:prstGeom prst="rect">
            <a:avLst/>
          </a:prstGeom>
          <a:noFill/>
        </p:spPr>
        <p:txBody>
          <a:bodyPr wrap="square" rtlCol="0">
            <a:spAutoFit/>
          </a:bodyPr>
          <a:lstStyle/>
          <a:p>
            <a:r>
              <a:rPr lang="fr-FR" sz="2000" dirty="0" smtClean="0"/>
              <a:t>Proposition n°3 :</a:t>
            </a:r>
          </a:p>
        </p:txBody>
      </p:sp>
      <p:pic>
        <p:nvPicPr>
          <p:cNvPr id="5" name="Image 4" descr="cid:image004.jpg@01D34E88.B4BB511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00000" y="2601910"/>
            <a:ext cx="5544000" cy="2520000"/>
          </a:xfrm>
          <a:prstGeom prst="rect">
            <a:avLst/>
          </a:prstGeom>
          <a:noFill/>
          <a:ln>
            <a:noFill/>
          </a:ln>
        </p:spPr>
      </p:pic>
    </p:spTree>
    <p:extLst>
      <p:ext uri="{BB962C8B-B14F-4D97-AF65-F5344CB8AC3E}">
        <p14:creationId xmlns:p14="http://schemas.microsoft.com/office/powerpoint/2010/main" val="3668996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4744"/>
          </a:xfrm>
        </p:spPr>
        <p:txBody>
          <a:bodyPr/>
          <a:lstStyle/>
          <a:p>
            <a:r>
              <a:rPr lang="fr-FR" dirty="0" smtClean="0"/>
              <a:t>4 propositions de logo</a:t>
            </a:r>
            <a:endParaRPr lang="fr-FR" dirty="0"/>
          </a:p>
        </p:txBody>
      </p:sp>
      <p:sp>
        <p:nvSpPr>
          <p:cNvPr id="3" name="ZoneTexte 2"/>
          <p:cNvSpPr txBox="1"/>
          <p:nvPr/>
        </p:nvSpPr>
        <p:spPr>
          <a:xfrm>
            <a:off x="1331640" y="1484784"/>
            <a:ext cx="5976664" cy="400110"/>
          </a:xfrm>
          <a:prstGeom prst="rect">
            <a:avLst/>
          </a:prstGeom>
          <a:noFill/>
        </p:spPr>
        <p:txBody>
          <a:bodyPr wrap="square" rtlCol="0">
            <a:spAutoFit/>
          </a:bodyPr>
          <a:lstStyle/>
          <a:p>
            <a:r>
              <a:rPr lang="fr-FR" sz="2000" dirty="0" smtClean="0"/>
              <a:t>Proposition n°4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902" y="2204864"/>
            <a:ext cx="3353181"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611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052736"/>
          </a:xfrm>
        </p:spPr>
        <p:txBody>
          <a:bodyPr/>
          <a:lstStyle/>
          <a:p>
            <a:r>
              <a:rPr lang="fr-FR" sz="4800" dirty="0" smtClean="0"/>
              <a:t>Validation du choix du logo</a:t>
            </a:r>
            <a:endParaRPr lang="fr-FR" sz="4800" dirty="0"/>
          </a:p>
        </p:txBody>
      </p:sp>
      <p:cxnSp>
        <p:nvCxnSpPr>
          <p:cNvPr id="6" name="Connecteur droit 5"/>
          <p:cNvCxnSpPr/>
          <p:nvPr/>
        </p:nvCxnSpPr>
        <p:spPr>
          <a:xfrm>
            <a:off x="107504" y="3645024"/>
            <a:ext cx="88569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a:stCxn id="3" idx="2"/>
          </p:cNvCxnSpPr>
          <p:nvPr/>
        </p:nvCxnSpPr>
        <p:spPr>
          <a:xfrm>
            <a:off x="4572000" y="1052736"/>
            <a:ext cx="72008" cy="5472608"/>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35117" y="1052736"/>
            <a:ext cx="2160240" cy="307777"/>
          </a:xfrm>
          <a:prstGeom prst="rect">
            <a:avLst/>
          </a:prstGeom>
          <a:noFill/>
        </p:spPr>
        <p:txBody>
          <a:bodyPr wrap="square" rtlCol="0">
            <a:spAutoFit/>
          </a:bodyPr>
          <a:lstStyle/>
          <a:p>
            <a:r>
              <a:rPr lang="fr-FR" sz="1400" dirty="0" smtClean="0">
                <a:latin typeface="Tahoma" panose="020B0604030504040204" pitchFamily="34" charset="0"/>
                <a:ea typeface="Tahoma" panose="020B0604030504040204" pitchFamily="34" charset="0"/>
                <a:cs typeface="Tahoma" panose="020B0604030504040204" pitchFamily="34" charset="0"/>
              </a:rPr>
              <a:t>Proposition n°1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435595" cy="139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4653864" y="1052736"/>
            <a:ext cx="2160240" cy="307777"/>
          </a:xfrm>
          <a:prstGeom prst="rect">
            <a:avLst/>
          </a:prstGeom>
          <a:noFill/>
        </p:spPr>
        <p:txBody>
          <a:bodyPr wrap="square" rtlCol="0">
            <a:spAutoFit/>
          </a:bodyPr>
          <a:lstStyle/>
          <a:p>
            <a:r>
              <a:rPr lang="fr-FR" sz="1400" dirty="0" smtClean="0">
                <a:latin typeface="Tahoma" panose="020B0604030504040204" pitchFamily="34" charset="0"/>
                <a:ea typeface="Tahoma" panose="020B0604030504040204" pitchFamily="34" charset="0"/>
                <a:cs typeface="Tahoma" panose="020B0604030504040204" pitchFamily="34" charset="0"/>
              </a:rPr>
              <a:t>Proposition n°2 :</a:t>
            </a:r>
          </a:p>
        </p:txBody>
      </p:sp>
      <p:sp>
        <p:nvSpPr>
          <p:cNvPr id="12" name="ZoneTexte 11"/>
          <p:cNvSpPr txBox="1"/>
          <p:nvPr/>
        </p:nvSpPr>
        <p:spPr>
          <a:xfrm>
            <a:off x="135117" y="3645024"/>
            <a:ext cx="2160240" cy="307777"/>
          </a:xfrm>
          <a:prstGeom prst="rect">
            <a:avLst/>
          </a:prstGeom>
          <a:noFill/>
        </p:spPr>
        <p:txBody>
          <a:bodyPr wrap="square" rtlCol="0">
            <a:spAutoFit/>
          </a:bodyPr>
          <a:lstStyle/>
          <a:p>
            <a:r>
              <a:rPr lang="fr-FR" sz="1400" dirty="0" smtClean="0">
                <a:latin typeface="Tahoma" panose="020B0604030504040204" pitchFamily="34" charset="0"/>
                <a:ea typeface="Tahoma" panose="020B0604030504040204" pitchFamily="34" charset="0"/>
                <a:cs typeface="Tahoma" panose="020B0604030504040204" pitchFamily="34" charset="0"/>
              </a:rPr>
              <a:t>Proposition n°3 :</a:t>
            </a:r>
          </a:p>
        </p:txBody>
      </p:sp>
      <p:sp>
        <p:nvSpPr>
          <p:cNvPr id="13" name="ZoneTexte 12"/>
          <p:cNvSpPr txBox="1"/>
          <p:nvPr/>
        </p:nvSpPr>
        <p:spPr>
          <a:xfrm>
            <a:off x="4653864" y="3645024"/>
            <a:ext cx="2160240" cy="307777"/>
          </a:xfrm>
          <a:prstGeom prst="rect">
            <a:avLst/>
          </a:prstGeom>
          <a:noFill/>
        </p:spPr>
        <p:txBody>
          <a:bodyPr wrap="square" rtlCol="0">
            <a:spAutoFit/>
          </a:bodyPr>
          <a:lstStyle/>
          <a:p>
            <a:r>
              <a:rPr lang="fr-FR" sz="1400" dirty="0" smtClean="0">
                <a:latin typeface="Tahoma" panose="020B0604030504040204" pitchFamily="34" charset="0"/>
                <a:ea typeface="Tahoma" panose="020B0604030504040204" pitchFamily="34" charset="0"/>
                <a:cs typeface="Tahoma" panose="020B0604030504040204" pitchFamily="34" charset="0"/>
              </a:rPr>
              <a:t>Proposition n°4 :</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628800"/>
            <a:ext cx="2872560" cy="140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4" descr="cid:image004.jpg@01D34E88.B4BB511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91329" y="4365104"/>
            <a:ext cx="2988024" cy="1260000"/>
          </a:xfrm>
          <a:prstGeom prst="rect">
            <a:avLst/>
          </a:prstGeom>
          <a:noFill/>
          <a:ln>
            <a:noFill/>
          </a:ln>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3444" y="3952801"/>
            <a:ext cx="218983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622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lstStyle/>
          <a:p>
            <a:r>
              <a:rPr lang="fr-FR" dirty="0" smtClean="0"/>
              <a:t>La lettre électronique</a:t>
            </a:r>
            <a:endParaRPr lang="fr-FR" dirty="0"/>
          </a:p>
        </p:txBody>
      </p:sp>
      <p:sp>
        <p:nvSpPr>
          <p:cNvPr id="4" name="Espace réservé du contenu 2"/>
          <p:cNvSpPr>
            <a:spLocks noGrp="1"/>
          </p:cNvSpPr>
          <p:nvPr>
            <p:ph idx="1"/>
          </p:nvPr>
        </p:nvSpPr>
        <p:spPr>
          <a:xfrm>
            <a:off x="467544" y="908720"/>
            <a:ext cx="8229600" cy="4785395"/>
          </a:xfrm>
        </p:spPr>
        <p:txBody>
          <a:bodyPr>
            <a:noAutofit/>
          </a:bodyPr>
          <a:lstStyle/>
          <a:p>
            <a:pPr lvl="1"/>
            <a:endPar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5 rubriques alimentées par les membres du réseau</a:t>
            </a:r>
          </a:p>
          <a:p>
            <a:pPr lvl="1"/>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Edito (ARS-DRDJSCS)</a:t>
            </a:r>
          </a:p>
          <a:p>
            <a:pPr lvl="1"/>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Des nouvelles du réseau (séminaire, groupes de travail…)</a:t>
            </a:r>
          </a:p>
          <a:p>
            <a:pPr lvl="1"/>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Bon à savoir (ex : nouveau partenaire, nouveau site….)</a:t>
            </a:r>
          </a:p>
          <a:p>
            <a:pPr lvl="1"/>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Publications classées par axe stratégique </a:t>
            </a:r>
            <a:endPar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Agenda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les rendez-vous dans le domaine « sanitaire et social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lvl="1"/>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2200" b="1" dirty="0"/>
              <a:t>Validation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 DRDJSCS – ARS</a:t>
            </a:r>
          </a:p>
          <a:p>
            <a:pPr marL="0" indent="0">
              <a:buNone/>
            </a:pPr>
            <a:endPar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2200" b="1" dirty="0"/>
              <a:t>Liste de diffusion : </a:t>
            </a:r>
          </a:p>
          <a:p>
            <a:pPr lvl="1"/>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Tous </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les membres du réseau</a:t>
            </a:r>
          </a:p>
          <a:p>
            <a:pPr lvl="1"/>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Est-ce qu’on élargit la liste ? Est-ce que les membres font le relais ?</a:t>
            </a:r>
          </a:p>
          <a:p>
            <a:endPar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2200" b="1" dirty="0"/>
              <a:t>Prochaine parution : </a:t>
            </a: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24 novembre 2017</a:t>
            </a:r>
          </a:p>
        </p:txBody>
      </p:sp>
    </p:spTree>
    <p:extLst>
      <p:ext uri="{BB962C8B-B14F-4D97-AF65-F5344CB8AC3E}">
        <p14:creationId xmlns:p14="http://schemas.microsoft.com/office/powerpoint/2010/main" val="1068812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a:bodyPr>
          <a:lstStyle/>
          <a:p>
            <a:pPr algn="ctr"/>
            <a:endParaRPr lang="fr-FR" sz="3200" dirty="0" smtClean="0"/>
          </a:p>
          <a:p>
            <a:pPr algn="ctr"/>
            <a:endParaRPr lang="fr-FR" sz="3200" dirty="0"/>
          </a:p>
          <a:p>
            <a:pPr algn="ctr"/>
            <a:endParaRPr lang="fr-FR" sz="3200" dirty="0" smtClean="0"/>
          </a:p>
          <a:p>
            <a:pPr marL="0" indent="0" algn="ctr">
              <a:buNone/>
            </a:pPr>
            <a:r>
              <a:rPr lang="fr-FR"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PROCHAIN COPIL : MARS 2018</a:t>
            </a:r>
          </a:p>
          <a:p>
            <a:pPr marL="0" indent="0" algn="ctr">
              <a:buNone/>
            </a:pPr>
            <a:endParaRPr lang="fr-FR" sz="3200" dirty="0" smtClean="0"/>
          </a:p>
          <a:p>
            <a:pPr marL="0" indent="0" algn="ctr">
              <a:buNone/>
            </a:pPr>
            <a:endParaRPr lang="fr-FR" sz="3200" dirty="0"/>
          </a:p>
          <a:p>
            <a:pPr marL="0" indent="0" algn="ctr">
              <a:buNone/>
            </a:pPr>
            <a:r>
              <a:rPr lang="fr-FR" sz="3200" dirty="0" smtClean="0">
                <a:solidFill>
                  <a:schemeClr val="tx1"/>
                </a:solidFill>
              </a:rPr>
              <a:t>MERCI DE VOTRE ATTENTION</a:t>
            </a:r>
            <a:endParaRPr lang="fr-FR" sz="3200" dirty="0">
              <a:solidFill>
                <a:schemeClr val="tx1"/>
              </a:solidFill>
            </a:endParaRPr>
          </a:p>
        </p:txBody>
      </p:sp>
      <p:sp>
        <p:nvSpPr>
          <p:cNvPr id="4" name="Titre 1"/>
          <p:cNvSpPr>
            <a:spLocks noGrp="1"/>
          </p:cNvSpPr>
          <p:nvPr>
            <p:ph type="title"/>
          </p:nvPr>
        </p:nvSpPr>
        <p:spPr>
          <a:xfrm>
            <a:off x="467544" y="332656"/>
            <a:ext cx="8229600" cy="1052736"/>
          </a:xfrm>
        </p:spPr>
        <p:txBody>
          <a:bodyPr/>
          <a:lstStyle/>
          <a:p>
            <a:r>
              <a:rPr lang="fr-FR" dirty="0" smtClean="0"/>
              <a:t>Questions diverses</a:t>
            </a:r>
            <a:endParaRPr lang="fr-FR" dirty="0"/>
          </a:p>
        </p:txBody>
      </p:sp>
    </p:spTree>
    <p:extLst>
      <p:ext uri="{BB962C8B-B14F-4D97-AF65-F5344CB8AC3E}">
        <p14:creationId xmlns:p14="http://schemas.microsoft.com/office/powerpoint/2010/main" val="2819948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lstStyle/>
          <a:p>
            <a:r>
              <a:rPr lang="fr-FR" dirty="0" smtClean="0"/>
              <a:t>Accessibilité des jeunes</a:t>
            </a:r>
            <a:endParaRPr lang="fr-FR" dirty="0"/>
          </a:p>
        </p:txBody>
      </p:sp>
      <p:sp>
        <p:nvSpPr>
          <p:cNvPr id="3" name="Espace réservé du contenu 2"/>
          <p:cNvSpPr>
            <a:spLocks noGrp="1"/>
          </p:cNvSpPr>
          <p:nvPr>
            <p:ph idx="1"/>
          </p:nvPr>
        </p:nvSpPr>
        <p:spPr>
          <a:xfrm>
            <a:off x="179512" y="908720"/>
            <a:ext cx="8856984" cy="5805264"/>
          </a:xfrm>
        </p:spPr>
        <p:txBody>
          <a:bodyPr>
            <a:normAutofit/>
          </a:bodyPr>
          <a:lstStyle/>
          <a:p>
            <a:pPr>
              <a:lnSpc>
                <a:spcPct val="150000"/>
              </a:lnSpc>
            </a:pPr>
            <a:r>
              <a:rPr lang="fr-FR" sz="1800" b="1" dirty="0"/>
              <a:t>Contexte :</a:t>
            </a:r>
          </a:p>
          <a:p>
            <a:pPr lvl="1" algn="just">
              <a:lnSpc>
                <a:spcPct val="130000"/>
              </a:lnSpc>
            </a:pP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Stratégie de l’état en région sur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la réalisation </a:t>
            </a: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d’une cartographie des services et des territoires prioritaires</a:t>
            </a:r>
          </a:p>
          <a:p>
            <a:pPr lvl="1" algn="just">
              <a:lnSpc>
                <a:spcPct val="130000"/>
              </a:lnSpc>
            </a:pP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Alimente l’axe de travail : « jeunesse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du ROSS</a:t>
            </a:r>
          </a:p>
          <a:p>
            <a:pPr>
              <a:lnSpc>
                <a:spcPct val="150000"/>
              </a:lnSpc>
            </a:pPr>
            <a:r>
              <a:rPr lang="fr-FR" sz="1800" b="1" dirty="0"/>
              <a:t>Problématique : </a:t>
            </a:r>
          </a:p>
          <a:p>
            <a:pPr lvl="1" algn="just">
              <a:lnSpc>
                <a:spcPct val="130000"/>
              </a:lnSpc>
            </a:pP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Comment le lieu d’habitation peut entraver ou faciliter l’accès à certains services indispensables aux jeunes dans leur parcours d’insertion sociale et professionnelle dans les territoires de Bourgogne-Franche-Comté ?</a:t>
            </a:r>
          </a:p>
          <a:p>
            <a:pPr marL="342900" lvl="1" indent="-342900">
              <a:lnSpc>
                <a:spcPct val="150000"/>
              </a:lnSpc>
              <a:buFont typeface="Arial" pitchFamily="34" charset="0"/>
              <a:buChar char="•"/>
            </a:pPr>
            <a:r>
              <a:rPr lang="fr-FR" sz="1800" b="1" dirty="0"/>
              <a:t>Partenaires :</a:t>
            </a:r>
          </a:p>
          <a:p>
            <a:pPr marL="742950" lvl="2" indent="-342900" algn="just">
              <a:lnSpc>
                <a:spcPct val="130000"/>
              </a:lnSpc>
              <a:buFont typeface="Courier New" panose="02070309020205020404" pitchFamily="49" charset="0"/>
              <a:buChar char="o"/>
            </a:pP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ARS</a:t>
            </a: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 Conseil régional, CROS, DDCS 70 et 71, DIRECCTE, DRAC, DRAAF, DREAL, INSEE, PRADIE, </a:t>
            </a:r>
            <a:r>
              <a:rPr lang="fr-FR" sz="1800" dirty="0" err="1">
                <a:solidFill>
                  <a:schemeClr val="tx1"/>
                </a:solidFill>
                <a:latin typeface="Tahoma" panose="020B0604030504040204" pitchFamily="34" charset="0"/>
                <a:ea typeface="Tahoma" panose="020B0604030504040204" pitchFamily="34" charset="0"/>
                <a:cs typeface="Tahoma" panose="020B0604030504040204" pitchFamily="34" charset="0"/>
              </a:rPr>
              <a:t>RECTORATs</a:t>
            </a:r>
            <a:r>
              <a:rPr lang="fr-FR" sz="1800" dirty="0">
                <a:solidFill>
                  <a:schemeClr val="tx1"/>
                </a:solidFill>
                <a:latin typeface="Tahoma" panose="020B0604030504040204" pitchFamily="34" charset="0"/>
                <a:ea typeface="Tahoma" panose="020B0604030504040204" pitchFamily="34" charset="0"/>
                <a:cs typeface="Tahoma" panose="020B0604030504040204" pitchFamily="34" charset="0"/>
              </a:rPr>
              <a:t>, SGAR, UNIVESITE, URSSAF (pour le volet Emploi)</a:t>
            </a:r>
          </a:p>
          <a:p>
            <a:pPr algn="just">
              <a:lnSpc>
                <a:spcPct val="150000"/>
              </a:lnSpc>
            </a:pPr>
            <a:r>
              <a:rPr lang="fr-FR" sz="1800" b="1" dirty="0"/>
              <a:t>Animateur : </a:t>
            </a:r>
            <a:r>
              <a:rPr lang="fr-FR"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DRDJSCS BFC</a:t>
            </a:r>
          </a:p>
        </p:txBody>
      </p:sp>
    </p:spTree>
    <p:extLst>
      <p:ext uri="{BB962C8B-B14F-4D97-AF65-F5344CB8AC3E}">
        <p14:creationId xmlns:p14="http://schemas.microsoft.com/office/powerpoint/2010/main" val="344564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lstStyle/>
          <a:p>
            <a:r>
              <a:rPr lang="fr-FR" dirty="0" smtClean="0"/>
              <a:t>Accessibilité des jeunes</a:t>
            </a:r>
            <a:endParaRPr lang="fr-FR" dirty="0"/>
          </a:p>
        </p:txBody>
      </p:sp>
      <p:sp>
        <p:nvSpPr>
          <p:cNvPr id="3" name="Espace réservé du contenu 2"/>
          <p:cNvSpPr>
            <a:spLocks noGrp="1"/>
          </p:cNvSpPr>
          <p:nvPr>
            <p:ph idx="1"/>
          </p:nvPr>
        </p:nvSpPr>
        <p:spPr>
          <a:xfrm>
            <a:off x="457200" y="1268760"/>
            <a:ext cx="8229600" cy="4857403"/>
          </a:xfrm>
        </p:spPr>
        <p:txBody>
          <a:bodyPr>
            <a:normAutofit lnSpcReduction="10000"/>
          </a:bodyPr>
          <a:lstStyle/>
          <a:p>
            <a:pPr marL="457200" lvl="1" indent="0">
              <a:buNone/>
            </a:pPr>
            <a:endParaRPr lang="fr-FR" sz="1700" dirty="0" smtClean="0"/>
          </a:p>
          <a:p>
            <a:r>
              <a:rPr lang="fr-FR" sz="2300" b="1" dirty="0"/>
              <a:t>Etat </a:t>
            </a:r>
            <a:r>
              <a:rPr lang="fr-FR" sz="2300" b="1" dirty="0" smtClean="0"/>
              <a:t>d’avancement :</a:t>
            </a:r>
            <a:endParaRPr lang="fr-FR" sz="1700" b="1" dirty="0"/>
          </a:p>
          <a:p>
            <a:pPr lvl="1"/>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1</a:t>
            </a:r>
            <a:r>
              <a:rPr lang="fr-FR" sz="17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er</a:t>
            </a: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 COPIL : Mars 2017 pour préciser l’objet de l’étude et le </a:t>
            </a: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périmètre</a:t>
            </a:r>
            <a:endParaRPr lang="fr-F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fr-FR" sz="17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nd</a:t>
            </a: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 COPIL : Juillet 2017 pour la validation des paniers d’équipements et service et rappel du rôle des </a:t>
            </a: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partenaires</a:t>
            </a:r>
            <a:endParaRPr lang="fr-F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3</a:t>
            </a:r>
            <a:r>
              <a:rPr lang="fr-FR" sz="17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ème</a:t>
            </a: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 COPIL : Octobre 2017 pour la présentation des premiers </a:t>
            </a: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résultats</a:t>
            </a:r>
          </a:p>
          <a:p>
            <a:pPr lvl="1"/>
            <a:endParaRPr lang="fr-FR" sz="1700" dirty="0" smtClean="0"/>
          </a:p>
          <a:p>
            <a:r>
              <a:rPr lang="fr-FR" sz="2300" b="1" dirty="0" smtClean="0"/>
              <a:t>Points saillants de l’étude : </a:t>
            </a:r>
          </a:p>
          <a:p>
            <a:pPr lvl="1"/>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6 </a:t>
            </a: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paniers d’équipements identifiés : Services de santé, Sport, Loisir-Culture, Formation, Emploi-insertion-Volontariat, Accès à </a:t>
            </a: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l’information.</a:t>
            </a:r>
            <a:endParaRPr lang="fr-F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Présentation d’une typologie de territoires (par EPCI) en 6 classes dont une présente les territoires qui cumulent des situations </a:t>
            </a: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d’isolement.</a:t>
            </a:r>
            <a:endParaRPr lang="fr-F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Une demande des partenaires de disposer d’informations dans leur champ d’expertise et une nécessité d’analyser les résultats en prenant en compte l’expertise qualitative des </a:t>
            </a: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partenaires.</a:t>
            </a:r>
            <a:endParaRPr lang="fr-F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Un travail qui peut se poursuivre par des dossiers </a:t>
            </a: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thématiques.</a:t>
            </a:r>
            <a:endParaRPr lang="fr-F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endParaRPr lang="fr-FR" sz="1700" dirty="0" smtClean="0"/>
          </a:p>
          <a:p>
            <a:pPr marL="0" indent="0">
              <a:buNone/>
            </a:pPr>
            <a:endParaRPr lang="fr-FR" dirty="0"/>
          </a:p>
        </p:txBody>
      </p:sp>
    </p:spTree>
    <p:extLst>
      <p:ext uri="{BB962C8B-B14F-4D97-AF65-F5344CB8AC3E}">
        <p14:creationId xmlns:p14="http://schemas.microsoft.com/office/powerpoint/2010/main" val="3263903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lstStyle/>
          <a:p>
            <a:r>
              <a:rPr lang="fr-FR" dirty="0" smtClean="0"/>
              <a:t>Accessibilité des jeunes</a:t>
            </a:r>
            <a:endParaRPr lang="fr-FR" dirty="0"/>
          </a:p>
        </p:txBody>
      </p:sp>
      <p:sp>
        <p:nvSpPr>
          <p:cNvPr id="3" name="Espace réservé du contenu 2"/>
          <p:cNvSpPr>
            <a:spLocks noGrp="1"/>
          </p:cNvSpPr>
          <p:nvPr>
            <p:ph idx="1"/>
          </p:nvPr>
        </p:nvSpPr>
        <p:spPr>
          <a:xfrm>
            <a:off x="457200" y="1268760"/>
            <a:ext cx="8229600" cy="4857403"/>
          </a:xfrm>
        </p:spPr>
        <p:txBody>
          <a:bodyPr>
            <a:normAutofit/>
          </a:bodyPr>
          <a:lstStyle/>
          <a:p>
            <a:pPr marL="457200" lvl="1" indent="0">
              <a:buNone/>
            </a:pPr>
            <a:endParaRPr lang="fr-FR" sz="1700" dirty="0" smtClean="0"/>
          </a:p>
          <a:p>
            <a:pPr lvl="1"/>
            <a:endParaRPr lang="fr-FR" sz="1700" dirty="0" smtClean="0"/>
          </a:p>
          <a:p>
            <a:r>
              <a:rPr lang="fr-FR" sz="2300" b="1" dirty="0" smtClean="0"/>
              <a:t>Calendrier : Prochaines étapes / suites</a:t>
            </a:r>
          </a:p>
          <a:p>
            <a:pPr lvl="1">
              <a:lnSpc>
                <a:spcPct val="150000"/>
              </a:lnSpc>
            </a:pP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4</a:t>
            </a:r>
            <a:r>
              <a:rPr lang="fr-FR" sz="17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ème</a:t>
            </a:r>
            <a:r>
              <a:rPr lang="fr-FR" sz="1700" dirty="0">
                <a:solidFill>
                  <a:schemeClr val="tx1"/>
                </a:solidFill>
                <a:latin typeface="Tahoma" panose="020B0604030504040204" pitchFamily="34" charset="0"/>
                <a:ea typeface="Tahoma" panose="020B0604030504040204" pitchFamily="34" charset="0"/>
                <a:cs typeface="Tahoma" panose="020B0604030504040204" pitchFamily="34" charset="0"/>
              </a:rPr>
              <a:t> COPIL : 21 Novembre 2017 pour l’identification des messages clés de l’étude</a:t>
            </a:r>
          </a:p>
          <a:p>
            <a:pPr lvl="1">
              <a:lnSpc>
                <a:spcPct val="150000"/>
              </a:lnSpc>
            </a:pP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 « INSEE ANALYSE » en janvier 2018</a:t>
            </a:r>
          </a:p>
          <a:p>
            <a:pPr lvl="1">
              <a:lnSpc>
                <a:spcPct val="150000"/>
              </a:lnSpc>
            </a:pP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Début de dossiers thématiques à partir de janvier 2018 sur : </a:t>
            </a:r>
          </a:p>
          <a:p>
            <a:pPr lvl="2">
              <a:lnSpc>
                <a:spcPct val="150000"/>
              </a:lnSpc>
            </a:pP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Le panier Sport</a:t>
            </a:r>
          </a:p>
          <a:p>
            <a:pPr lvl="2">
              <a:lnSpc>
                <a:spcPct val="150000"/>
              </a:lnSpc>
            </a:pPr>
            <a:r>
              <a:rPr lang="fr-FR" sz="1700" dirty="0" smtClean="0">
                <a:solidFill>
                  <a:schemeClr val="tx1"/>
                </a:solidFill>
                <a:latin typeface="Tahoma" panose="020B0604030504040204" pitchFamily="34" charset="0"/>
                <a:ea typeface="Tahoma" panose="020B0604030504040204" pitchFamily="34" charset="0"/>
                <a:cs typeface="Tahoma" panose="020B0604030504040204" pitchFamily="34" charset="0"/>
              </a:rPr>
              <a:t>Le panier Emploi-Insertion-Volontariat avec le panier Formation (à valider)</a:t>
            </a:r>
          </a:p>
          <a:p>
            <a:pPr marL="0" indent="0">
              <a:buNone/>
            </a:pPr>
            <a:endParaRPr lang="fr-FR" dirty="0"/>
          </a:p>
        </p:txBody>
      </p:sp>
    </p:spTree>
    <p:extLst>
      <p:ext uri="{BB962C8B-B14F-4D97-AF65-F5344CB8AC3E}">
        <p14:creationId xmlns:p14="http://schemas.microsoft.com/office/powerpoint/2010/main" val="101497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0"/>
            <a:ext cx="8856984" cy="1052736"/>
          </a:xfrm>
        </p:spPr>
        <p:txBody>
          <a:bodyPr/>
          <a:lstStyle/>
          <a:p>
            <a:r>
              <a:rPr lang="fr-FR" dirty="0" smtClean="0"/>
              <a:t>Suivi des indicateurs PPPIS</a:t>
            </a:r>
            <a:endParaRPr lang="fr-FR" dirty="0"/>
          </a:p>
        </p:txBody>
      </p:sp>
      <p:sp>
        <p:nvSpPr>
          <p:cNvPr id="5" name="Espace réservé du contenu 2"/>
          <p:cNvSpPr txBox="1">
            <a:spLocks/>
          </p:cNvSpPr>
          <p:nvPr/>
        </p:nvSpPr>
        <p:spPr>
          <a:xfrm>
            <a:off x="179512" y="1041145"/>
            <a:ext cx="8856984" cy="5805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r>
              <a:rPr lang="fr-FR" dirty="0" smtClean="0"/>
              <a:t>Contexte :</a:t>
            </a:r>
          </a:p>
          <a:p>
            <a:pPr lvl="1" algn="just"/>
            <a:r>
              <a:rPr lang="fr-FR" sz="2000" dirty="0" smtClean="0"/>
              <a:t>Mise en œuvre du PPPIS et volonté de poursuivre le suivi annuel de ces indicateurs</a:t>
            </a:r>
          </a:p>
          <a:p>
            <a:pPr lvl="1" algn="just"/>
            <a:r>
              <a:rPr lang="fr-FR" sz="2000" dirty="0" smtClean="0"/>
              <a:t>Réalisation </a:t>
            </a:r>
            <a:r>
              <a:rPr lang="fr-FR" sz="2000" dirty="0"/>
              <a:t>d’une cartographie des services et des territoires </a:t>
            </a:r>
            <a:r>
              <a:rPr lang="fr-FR" sz="2000" dirty="0" smtClean="0"/>
              <a:t>prioritaires (Stratégie de l’état en région) </a:t>
            </a:r>
          </a:p>
          <a:p>
            <a:pPr algn="just"/>
            <a:r>
              <a:rPr lang="fr-FR" dirty="0"/>
              <a:t>Problématique : </a:t>
            </a:r>
            <a:endParaRPr lang="fr-FR" dirty="0" smtClean="0"/>
          </a:p>
          <a:p>
            <a:pPr lvl="1" algn="just"/>
            <a:r>
              <a:rPr lang="fr-FR" sz="2000" dirty="0" smtClean="0"/>
              <a:t>Comment </a:t>
            </a:r>
            <a:r>
              <a:rPr lang="fr-FR" sz="2000" dirty="0"/>
              <a:t>les </a:t>
            </a:r>
            <a:r>
              <a:rPr lang="fr-FR" sz="2000" dirty="0" smtClean="0"/>
              <a:t>situations de pauvreté </a:t>
            </a:r>
            <a:r>
              <a:rPr lang="fr-FR" sz="2000" dirty="0" err="1" smtClean="0"/>
              <a:t>ont-elles</a:t>
            </a:r>
            <a:r>
              <a:rPr lang="fr-FR" sz="2000" dirty="0" smtClean="0"/>
              <a:t> évolué sur les 6 axes du plan?</a:t>
            </a:r>
          </a:p>
          <a:p>
            <a:pPr lvl="1" algn="just"/>
            <a:r>
              <a:rPr lang="fr-FR" sz="2000" dirty="0" smtClean="0"/>
              <a:t>Comment ces situations se traduisent-elles en terme d’accès aux droits dans les </a:t>
            </a:r>
            <a:r>
              <a:rPr lang="fr-FR" sz="2000" dirty="0" smtClean="0"/>
              <a:t>territoires?</a:t>
            </a:r>
            <a:endParaRPr lang="fr-FR" sz="2000" dirty="0" smtClean="0"/>
          </a:p>
          <a:p>
            <a:pPr marL="342900" lvl="1" indent="-342900" algn="just">
              <a:buFont typeface="Arial" pitchFamily="34" charset="0"/>
              <a:buChar char="•"/>
            </a:pPr>
            <a:r>
              <a:rPr lang="fr-FR" sz="2400" dirty="0" smtClean="0"/>
              <a:t>Partenaires </a:t>
            </a:r>
            <a:r>
              <a:rPr lang="fr-FR" dirty="0" smtClean="0"/>
              <a:t>:</a:t>
            </a:r>
          </a:p>
          <a:p>
            <a:pPr marL="742950" lvl="2" indent="-342900" algn="just">
              <a:buFont typeface="Courier New" panose="02070309020205020404" pitchFamily="49" charset="0"/>
              <a:buChar char="o"/>
            </a:pPr>
            <a:r>
              <a:rPr lang="fr-FR" sz="2000" dirty="0" smtClean="0"/>
              <a:t>Insee, ARS, 8 DDCS(PP), Banque de France, DIRECCTE, DRAAF, DRDFE, DREAL, INSEE, </a:t>
            </a:r>
            <a:r>
              <a:rPr lang="fr-FR" sz="2000" dirty="0" err="1" smtClean="0"/>
              <a:t>RECTORATs</a:t>
            </a:r>
            <a:r>
              <a:rPr lang="fr-FR" sz="2000" dirty="0" smtClean="0"/>
              <a:t>, Caf, CPAM, </a:t>
            </a:r>
            <a:r>
              <a:rPr lang="fr-FR" sz="2000" dirty="0" err="1" smtClean="0"/>
              <a:t>Carsat</a:t>
            </a:r>
            <a:r>
              <a:rPr lang="fr-FR" sz="2000" dirty="0" smtClean="0"/>
              <a:t>, </a:t>
            </a:r>
            <a:r>
              <a:rPr lang="fr-FR" sz="2000" dirty="0" err="1" smtClean="0"/>
              <a:t>Ideo</a:t>
            </a:r>
            <a:r>
              <a:rPr lang="fr-FR" sz="2000" dirty="0" smtClean="0"/>
              <a:t> BFC</a:t>
            </a:r>
          </a:p>
          <a:p>
            <a:pPr marL="400050" lvl="2" indent="0" algn="just">
              <a:buNone/>
            </a:pPr>
            <a:r>
              <a:rPr lang="fr-FR" dirty="0" smtClean="0"/>
              <a:t>	Animateur : DRDJSCS BFC</a:t>
            </a:r>
          </a:p>
        </p:txBody>
      </p:sp>
    </p:spTree>
    <p:extLst>
      <p:ext uri="{BB962C8B-B14F-4D97-AF65-F5344CB8AC3E}">
        <p14:creationId xmlns:p14="http://schemas.microsoft.com/office/powerpoint/2010/main" val="169972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0"/>
            <a:ext cx="8856984" cy="1052736"/>
          </a:xfrm>
        </p:spPr>
        <p:txBody>
          <a:bodyPr/>
          <a:lstStyle/>
          <a:p>
            <a:r>
              <a:rPr lang="fr-FR" dirty="0" smtClean="0"/>
              <a:t>Suivi des indicateurs PPPIS</a:t>
            </a:r>
            <a:endParaRPr lang="fr-FR" dirty="0"/>
          </a:p>
        </p:txBody>
      </p:sp>
      <p:sp>
        <p:nvSpPr>
          <p:cNvPr id="3" name="Espace réservé du contenu 2"/>
          <p:cNvSpPr>
            <a:spLocks noGrp="1"/>
          </p:cNvSpPr>
          <p:nvPr>
            <p:ph idx="1"/>
          </p:nvPr>
        </p:nvSpPr>
        <p:spPr>
          <a:xfrm>
            <a:off x="457200" y="1268760"/>
            <a:ext cx="8229600" cy="4857403"/>
          </a:xfrm>
        </p:spPr>
        <p:txBody>
          <a:bodyPr>
            <a:normAutofit/>
          </a:bodyPr>
          <a:lstStyle/>
          <a:p>
            <a:r>
              <a:rPr lang="fr-FR" sz="2300" b="1" dirty="0"/>
              <a:t>Etat d’avancement:</a:t>
            </a:r>
          </a:p>
          <a:p>
            <a:pPr lvl="1"/>
            <a:r>
              <a:rPr lang="fr-FR" sz="2000" dirty="0" smtClean="0">
                <a:solidFill>
                  <a:schemeClr val="tx1"/>
                </a:solidFill>
              </a:rPr>
              <a:t>Poursuite de la mise en œuvre du PPPIS</a:t>
            </a:r>
          </a:p>
          <a:p>
            <a:pPr lvl="1"/>
            <a:r>
              <a:rPr lang="fr-FR" sz="2000" dirty="0" smtClean="0">
                <a:solidFill>
                  <a:schemeClr val="tx1"/>
                </a:solidFill>
              </a:rPr>
              <a:t>Faire converger  le projet cartographique et le suivi des indicateurs du PPPIS</a:t>
            </a:r>
          </a:p>
          <a:p>
            <a:pPr lvl="1"/>
            <a:r>
              <a:rPr lang="fr-FR" sz="2000" dirty="0" smtClean="0">
                <a:solidFill>
                  <a:schemeClr val="tx1"/>
                </a:solidFill>
              </a:rPr>
              <a:t>Choix du prestataire pour la cartographie</a:t>
            </a:r>
          </a:p>
          <a:p>
            <a:r>
              <a:rPr lang="fr-FR" sz="2300" b="1" dirty="0" smtClean="0"/>
              <a:t>Calendrier </a:t>
            </a:r>
            <a:r>
              <a:rPr lang="fr-FR" sz="2300" b="1" dirty="0"/>
              <a:t>: Prochaines étapes / suites</a:t>
            </a:r>
          </a:p>
          <a:p>
            <a:pPr lvl="1"/>
            <a:r>
              <a:rPr lang="fr-FR" sz="2000" dirty="0" smtClean="0">
                <a:solidFill>
                  <a:schemeClr val="tx1"/>
                </a:solidFill>
              </a:rPr>
              <a:t>Fin-novembre 2017</a:t>
            </a:r>
            <a:r>
              <a:rPr lang="fr-FR" sz="2000" dirty="0">
                <a:solidFill>
                  <a:schemeClr val="tx1"/>
                </a:solidFill>
              </a:rPr>
              <a:t> : 1</a:t>
            </a:r>
            <a:r>
              <a:rPr lang="fr-FR" sz="2000" baseline="30000" dirty="0">
                <a:solidFill>
                  <a:schemeClr val="tx1"/>
                </a:solidFill>
              </a:rPr>
              <a:t>ère</a:t>
            </a:r>
            <a:r>
              <a:rPr lang="fr-FR" sz="2000" dirty="0">
                <a:solidFill>
                  <a:schemeClr val="tx1"/>
                </a:solidFill>
              </a:rPr>
              <a:t> réunion du comité de pilotage</a:t>
            </a:r>
          </a:p>
          <a:p>
            <a:pPr lvl="1"/>
            <a:r>
              <a:rPr lang="fr-FR" sz="2000" dirty="0" smtClean="0">
                <a:solidFill>
                  <a:schemeClr val="tx1"/>
                </a:solidFill>
              </a:rPr>
              <a:t>Novembre 2017- janvier</a:t>
            </a:r>
            <a:r>
              <a:rPr lang="fr-FR" sz="2000" dirty="0">
                <a:solidFill>
                  <a:schemeClr val="tx1"/>
                </a:solidFill>
              </a:rPr>
              <a:t> </a:t>
            </a:r>
            <a:r>
              <a:rPr lang="fr-FR" sz="2000" dirty="0" smtClean="0">
                <a:solidFill>
                  <a:schemeClr val="tx1"/>
                </a:solidFill>
              </a:rPr>
              <a:t>2018: </a:t>
            </a:r>
            <a:r>
              <a:rPr lang="fr-FR" sz="2000" dirty="0">
                <a:solidFill>
                  <a:schemeClr val="tx1"/>
                </a:solidFill>
              </a:rPr>
              <a:t>réunions thématiques (identification des indicateurs </a:t>
            </a:r>
            <a:r>
              <a:rPr lang="fr-FR" sz="2000" dirty="0" err="1">
                <a:solidFill>
                  <a:schemeClr val="tx1"/>
                </a:solidFill>
              </a:rPr>
              <a:t>territorialisables</a:t>
            </a:r>
            <a:r>
              <a:rPr lang="fr-FR" sz="2000" dirty="0">
                <a:solidFill>
                  <a:schemeClr val="tx1"/>
                </a:solidFill>
              </a:rPr>
              <a:t>) </a:t>
            </a:r>
          </a:p>
          <a:p>
            <a:pPr lvl="1"/>
            <a:r>
              <a:rPr lang="fr-FR" sz="2000" dirty="0">
                <a:solidFill>
                  <a:schemeClr val="tx1"/>
                </a:solidFill>
              </a:rPr>
              <a:t>Février-mars </a:t>
            </a:r>
            <a:r>
              <a:rPr lang="fr-FR" sz="2000" dirty="0" smtClean="0">
                <a:solidFill>
                  <a:schemeClr val="tx1"/>
                </a:solidFill>
              </a:rPr>
              <a:t>2018</a:t>
            </a:r>
            <a:r>
              <a:rPr lang="fr-FR" sz="2000" dirty="0">
                <a:solidFill>
                  <a:schemeClr val="tx1"/>
                </a:solidFill>
              </a:rPr>
              <a:t> : rédaction des fiches et production des cartes ; 2</a:t>
            </a:r>
            <a:r>
              <a:rPr lang="fr-FR" sz="2000" baseline="30000" dirty="0">
                <a:solidFill>
                  <a:schemeClr val="tx1"/>
                </a:solidFill>
              </a:rPr>
              <a:t>ème</a:t>
            </a:r>
            <a:r>
              <a:rPr lang="fr-FR" sz="2000" dirty="0">
                <a:solidFill>
                  <a:schemeClr val="tx1"/>
                </a:solidFill>
              </a:rPr>
              <a:t> réunion du comité de pilotage</a:t>
            </a:r>
          </a:p>
          <a:p>
            <a:pPr lvl="1"/>
            <a:r>
              <a:rPr lang="fr-FR" sz="2000" dirty="0">
                <a:solidFill>
                  <a:schemeClr val="tx1"/>
                </a:solidFill>
              </a:rPr>
              <a:t>Avril </a:t>
            </a:r>
            <a:r>
              <a:rPr lang="fr-FR" sz="2000" dirty="0" smtClean="0">
                <a:solidFill>
                  <a:schemeClr val="tx1"/>
                </a:solidFill>
              </a:rPr>
              <a:t>–mai 2018</a:t>
            </a:r>
            <a:r>
              <a:rPr lang="fr-FR" sz="2000" dirty="0">
                <a:solidFill>
                  <a:schemeClr val="tx1"/>
                </a:solidFill>
              </a:rPr>
              <a:t> : publication du </a:t>
            </a:r>
            <a:r>
              <a:rPr lang="fr-FR" sz="2000" dirty="0" smtClean="0">
                <a:solidFill>
                  <a:schemeClr val="tx1"/>
                </a:solidFill>
              </a:rPr>
              <a:t>livrables (dossier de 58 pages avec environ 30 cartes)</a:t>
            </a:r>
          </a:p>
          <a:p>
            <a:pPr marL="0" indent="0">
              <a:buNone/>
            </a:pPr>
            <a:endParaRPr lang="fr-FR" dirty="0"/>
          </a:p>
        </p:txBody>
      </p:sp>
    </p:spTree>
    <p:extLst>
      <p:ext uri="{BB962C8B-B14F-4D97-AF65-F5344CB8AC3E}">
        <p14:creationId xmlns:p14="http://schemas.microsoft.com/office/powerpoint/2010/main" val="1518961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2004</TotalTime>
  <Words>2161</Words>
  <Application>Microsoft Office PowerPoint</Application>
  <PresentationFormat>Affichage à l'écran (4:3)</PresentationFormat>
  <Paragraphs>371</Paragraphs>
  <Slides>44</Slides>
  <Notes>44</Notes>
  <HiddenSlides>2</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Exécutif</vt:lpstr>
      <vt:lpstr>Réseau d’observation sociale et sanitaire  de Bourgogne-Franche-Comté </vt:lpstr>
      <vt:lpstr>Ordre du jour</vt:lpstr>
      <vt:lpstr>Groupes de travail</vt:lpstr>
      <vt:lpstr>Groupes de travail</vt:lpstr>
      <vt:lpstr>Accessibilité des jeunes</vt:lpstr>
      <vt:lpstr>Accessibilité des jeunes</vt:lpstr>
      <vt:lpstr>Accessibilité des jeunes</vt:lpstr>
      <vt:lpstr>Suivi des indicateurs PPPIS</vt:lpstr>
      <vt:lpstr>Suivi des indicateurs PPPIS</vt:lpstr>
      <vt:lpstr>Un projet sportif pour la santé personnalisé pour chacun en Bourgogne Franche-Comté</vt:lpstr>
      <vt:lpstr>Un projet sportif pour la santé personnalisé pour chacun en Bourgogne Franche-Comté</vt:lpstr>
      <vt:lpstr>Un projet sportif pour la santé personnalisé pour chacun en Bourgogne Franche-Comté</vt:lpstr>
      <vt:lpstr>Un projet sportif pour la santé personnalisé pour chacun en Bourgogne Franche-Comté</vt:lpstr>
      <vt:lpstr>Groupe territoire – génération pivot</vt:lpstr>
      <vt:lpstr>Génération pivot</vt:lpstr>
      <vt:lpstr>Présentation PowerPoint</vt:lpstr>
      <vt:lpstr>Génération pivot</vt:lpstr>
      <vt:lpstr>Nouveau projet du groupe territoire : les conférences des financeurs</vt:lpstr>
      <vt:lpstr>Nouveau projet animé par l’ARS au côté de l’ORS : Santé au travail des personnes handicapées</vt:lpstr>
      <vt:lpstr>Étude de la santé au travail des salariés handicapés</vt:lpstr>
      <vt:lpstr>Contexte</vt:lpstr>
      <vt:lpstr>Problématique</vt:lpstr>
      <vt:lpstr>Objectifs</vt:lpstr>
      <vt:lpstr>Partenaires</vt:lpstr>
      <vt:lpstr>Espace de travail collaboratif</vt:lpstr>
      <vt:lpstr>Espace de travail collaboratif</vt:lpstr>
      <vt:lpstr>Présentation du séminaire 2017/2018 : 3 demie-journées</vt:lpstr>
      <vt:lpstr>La problématique</vt:lpstr>
      <vt:lpstr>Les objectifs du séminaire</vt:lpstr>
      <vt:lpstr>Le déroulé :  3 demie - journées de séminaire </vt:lpstr>
      <vt:lpstr>Séance 1 : Cadrage</vt:lpstr>
      <vt:lpstr>Séance 2 :  Etat des lieux</vt:lpstr>
      <vt:lpstr>Séance 3 : Note de cadrage : vers une analyse prospective des processus de précarisation et de paupérisation</vt:lpstr>
      <vt:lpstr>Charte d’engagement</vt:lpstr>
      <vt:lpstr>Charte d’engagement</vt:lpstr>
      <vt:lpstr>Charte graphique</vt:lpstr>
      <vt:lpstr>Charte graphique</vt:lpstr>
      <vt:lpstr>4 propositions de logo</vt:lpstr>
      <vt:lpstr>4 propositions de logo</vt:lpstr>
      <vt:lpstr>4 propositions de logo</vt:lpstr>
      <vt:lpstr>4 propositions de logo</vt:lpstr>
      <vt:lpstr>Validation du choix du logo</vt:lpstr>
      <vt:lpstr>La lettre électronique</vt:lpstr>
      <vt:lpstr>Questions diverses</vt:lpstr>
    </vt:vector>
  </TitlesOfParts>
  <Company>DRDJSCS BFC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Réseau d’observation sociale et sanitaire  de Bourgogne Franche-Comté</dc:title>
  <dc:creator>Jeanne-Clemence ANDREY</dc:creator>
  <cp:lastModifiedBy>PETREQUIN, Rina</cp:lastModifiedBy>
  <cp:revision>105</cp:revision>
  <cp:lastPrinted>2017-11-08T07:58:02Z</cp:lastPrinted>
  <dcterms:created xsi:type="dcterms:W3CDTF">2017-03-29T07:50:07Z</dcterms:created>
  <dcterms:modified xsi:type="dcterms:W3CDTF">2017-11-15T10:52:14Z</dcterms:modified>
</cp:coreProperties>
</file>