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7" r:id="rId1"/>
  </p:sldMasterIdLst>
  <p:notesMasterIdLst>
    <p:notesMasterId r:id="rId25"/>
  </p:notesMasterIdLst>
  <p:handoutMasterIdLst>
    <p:handoutMasterId r:id="rId26"/>
  </p:handoutMasterIdLst>
  <p:sldIdLst>
    <p:sldId id="279" r:id="rId2"/>
    <p:sldId id="258" r:id="rId3"/>
    <p:sldId id="282" r:id="rId4"/>
    <p:sldId id="261" r:id="rId5"/>
    <p:sldId id="266" r:id="rId6"/>
    <p:sldId id="267" r:id="rId7"/>
    <p:sldId id="263" r:id="rId8"/>
    <p:sldId id="264" r:id="rId9"/>
    <p:sldId id="265" r:id="rId10"/>
    <p:sldId id="911" r:id="rId11"/>
    <p:sldId id="875" r:id="rId12"/>
    <p:sldId id="271" r:id="rId13"/>
    <p:sldId id="272" r:id="rId14"/>
    <p:sldId id="273" r:id="rId15"/>
    <p:sldId id="274" r:id="rId16"/>
    <p:sldId id="281" r:id="rId17"/>
    <p:sldId id="284" r:id="rId18"/>
    <p:sldId id="285" r:id="rId19"/>
    <p:sldId id="283" r:id="rId20"/>
    <p:sldId id="280" r:id="rId21"/>
    <p:sldId id="286" r:id="rId22"/>
    <p:sldId id="276" r:id="rId23"/>
    <p:sldId id="277" r:id="rId24"/>
  </p:sldIdLst>
  <p:sldSz cx="9144000" cy="6858000" type="screen4x3"/>
  <p:notesSz cx="6808788" cy="9940925"/>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B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905" autoAdjust="0"/>
  </p:normalViewPr>
  <p:slideViewPr>
    <p:cSldViewPr>
      <p:cViewPr varScale="1">
        <p:scale>
          <a:sx n="59" d="100"/>
          <a:sy n="59" d="100"/>
        </p:scale>
        <p:origin x="1716" y="66"/>
      </p:cViewPr>
      <p:guideLst>
        <p:guide orient="horz" pos="2160"/>
        <p:guide pos="2880"/>
      </p:guideLst>
    </p:cSldViewPr>
  </p:slideViewPr>
  <p:notesTextViewPr>
    <p:cViewPr>
      <p:scale>
        <a:sx n="100" d="100"/>
        <a:sy n="100" d="100"/>
      </p:scale>
      <p:origin x="0" y="0"/>
    </p:cViewPr>
  </p:notesTextViewPr>
  <p:notesViewPr>
    <p:cSldViewPr>
      <p:cViewPr varScale="1">
        <p:scale>
          <a:sx n="85" d="100"/>
          <a:sy n="85" d="100"/>
        </p:scale>
        <p:origin x="-3150" y="-78"/>
      </p:cViewPr>
      <p:guideLst>
        <p:guide orient="horz" pos="3131"/>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C6D6FD42-560D-40A9-91AE-5475AE6986D7}" type="datetimeFigureOut">
              <a:rPr lang="fr-FR" smtClean="0"/>
              <a:pPr/>
              <a:t>14/03/2019</a:t>
            </a:fld>
            <a:endParaRPr lang="fr-FR"/>
          </a:p>
        </p:txBody>
      </p:sp>
      <p:sp>
        <p:nvSpPr>
          <p:cNvPr id="4" name="Espace réservé du pied de page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30679FF1-475E-4D10-AED6-E2AFDD41ADE0}"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B4B95A1F-E08A-49B5-B27E-62EB4F723FBC}" type="datetimeFigureOut">
              <a:rPr lang="fr-FR" smtClean="0"/>
              <a:pPr/>
              <a:t>14/03/2019</a:t>
            </a:fld>
            <a:endParaRPr lang="fr-FR"/>
          </a:p>
        </p:txBody>
      </p:sp>
      <p:sp>
        <p:nvSpPr>
          <p:cNvPr id="4" name="Espace réservé de l'image des diapositives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50BE1A8E-6A5A-4549-AD3C-1FF0CFC78A4D}"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legifrance.gouv.fr/affichTexte.do?cidTexte=JORFTEXT000033560895&amp;categorieLien=id"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12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ltLang="fr-FR" baseline="0" dirty="0"/>
          </a:p>
          <a:p>
            <a:endParaRPr lang="fr-FR" altLang="fr-FR" dirty="0"/>
          </a:p>
        </p:txBody>
      </p:sp>
      <p:sp>
        <p:nvSpPr>
          <p:cNvPr id="11268" name="Espace réservé du numéro de diapositive 3"/>
          <p:cNvSpPr>
            <a:spLocks noGrp="1"/>
          </p:cNvSpPr>
          <p:nvPr>
            <p:ph type="sldNum" sz="quarter" idx="5"/>
          </p:nvPr>
        </p:nvSpPr>
        <p:spPr bwMode="auto">
          <a:noFill/>
          <a:ln>
            <a:miter lim="800000"/>
            <a:headEnd/>
            <a:tailEnd/>
          </a:ln>
        </p:spPr>
        <p:txBody>
          <a:bodyPr/>
          <a:lstStyle/>
          <a:p>
            <a:fld id="{9AC9AA2C-B332-430D-AE7B-AAAD5CEE12D2}" type="slidenum">
              <a:rPr lang="fr-FR" altLang="fr-FR"/>
              <a:pPr/>
              <a:t>1</a:t>
            </a:fld>
            <a:endParaRPr lang="fr-FR" altLang="fr-FR" dirty="0"/>
          </a:p>
        </p:txBody>
      </p:sp>
    </p:spTree>
    <p:extLst>
      <p:ext uri="{BB962C8B-B14F-4D97-AF65-F5344CB8AC3E}">
        <p14:creationId xmlns:p14="http://schemas.microsoft.com/office/powerpoint/2010/main" val="828512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6847632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b="1" i="0" baseline="0" dirty="0"/>
              <a:t>Schéma : liste non exhaustive de blocs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FR" b="1" i="0"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FR" b="1" i="0" baseline="0" dirty="0"/>
              <a:t>Le non respect de la cardinalité est contrôlé : dans le cas des flèches oranges et rouges, il n y a pas de certificat de conformité délivré car la DSN est rejetée.</a:t>
            </a:r>
          </a:p>
          <a:p>
            <a:endParaRPr lang="fr-FR" baseline="0" dirty="0"/>
          </a:p>
          <a:p>
            <a:r>
              <a:rPr lang="fr-FR" b="1" u="sng" baseline="0" dirty="0"/>
              <a:t>Contrôles de structures et de cohérence entre les blocs qui s’opèrent : </a:t>
            </a:r>
          </a:p>
          <a:p>
            <a:r>
              <a:rPr lang="fr-FR" baseline="0" dirty="0"/>
              <a:t>Dans une DSN, je dispose d’un bloc 00 « envoi », qui contient l’ensemble des blocs et rubriques de la DSN qui définissent les caractéristiques de l’envoi, ainsi qu’un bloc 90 « total de l’envoi ».</a:t>
            </a:r>
          </a:p>
          <a:p>
            <a:r>
              <a:rPr lang="fr-FR" baseline="0" dirty="0"/>
              <a:t>Au sein du bloc 00 « envoi », se trouve obligatoirement un bloc 05 « déclaration ». Ainsi, je ne peux avoir de bloc déclaration sans avoir de bloc envoi.</a:t>
            </a:r>
          </a:p>
          <a:p>
            <a:r>
              <a:rPr lang="fr-FR" baseline="0" dirty="0"/>
              <a:t>Une DSN est le reflet de l’activité d’un établissement, donc je ne peux avoir qu’un établissement, rattaché à une seule entreprise, comprise dans un seul bloc décrivant les caractéristiques de la déclaration. Ainsi, il ne peut y avoir que :</a:t>
            </a:r>
          </a:p>
          <a:p>
            <a:pPr marL="171450" indent="-171450">
              <a:buFontTx/>
              <a:buChar char="-"/>
            </a:pPr>
            <a:r>
              <a:rPr lang="fr-FR" baseline="0" dirty="0"/>
              <a:t>un seul bloc établissement, </a:t>
            </a:r>
          </a:p>
          <a:p>
            <a:pPr marL="171450" indent="-171450">
              <a:buFontTx/>
              <a:buChar char="-"/>
            </a:pPr>
            <a:r>
              <a:rPr lang="fr-FR" baseline="0" dirty="0"/>
              <a:t>un seul bloc entreprise,</a:t>
            </a:r>
          </a:p>
          <a:p>
            <a:pPr marL="171450" indent="-171450">
              <a:buFontTx/>
              <a:buChar char="-"/>
            </a:pPr>
            <a:r>
              <a:rPr lang="fr-FR" baseline="0" dirty="0"/>
              <a:t>un seul bloc déclaration,</a:t>
            </a:r>
          </a:p>
          <a:p>
            <a:pPr marL="171450" indent="-171450">
              <a:buFontTx/>
              <a:buChar char="-"/>
            </a:pPr>
            <a:r>
              <a:rPr lang="fr-FR" baseline="0" dirty="0"/>
              <a:t>un seul bloc envoi.</a:t>
            </a:r>
          </a:p>
          <a:p>
            <a:pPr marL="0" indent="0">
              <a:buFontTx/>
              <a:buNone/>
            </a:pPr>
            <a:endParaRPr lang="fr-FR" baseline="0" dirty="0"/>
          </a:p>
          <a:p>
            <a:pPr marL="0" indent="0">
              <a:buFontTx/>
              <a:buNone/>
            </a:pPr>
            <a:r>
              <a:rPr lang="fr-FR" baseline="0" dirty="0"/>
              <a:t>Pour un établissement, sont déclarées des données agrégées (utilisation exclusive par l’Urssaf) et des données individuelles.</a:t>
            </a:r>
          </a:p>
          <a:p>
            <a:pPr marL="0" indent="0">
              <a:buFontTx/>
              <a:buNone/>
            </a:pPr>
            <a:endParaRPr lang="fr-FR" baseline="0"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1679764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b="1" i="1" dirty="0"/>
              <a:t>Qualif</a:t>
            </a:r>
            <a:r>
              <a:rPr lang="fr-FR" b="1" i="1" baseline="0" dirty="0"/>
              <a:t>ication des données : dans cette formation, on est davantage sur une approche sur la cohérence des données que sur une complète qualification.</a:t>
            </a:r>
          </a:p>
          <a:p>
            <a:endParaRPr lang="fr-FR" sz="1200" b="1" kern="1200" baseline="0" dirty="0">
              <a:solidFill>
                <a:schemeClr val="tx1"/>
              </a:solidFill>
              <a:effectLst/>
              <a:latin typeface="Times New Roman" pitchFamily="18" charset="0"/>
              <a:ea typeface="+mn-ea"/>
              <a:cs typeface="Arial" pitchFamily="34" charset="0"/>
            </a:endParaRPr>
          </a:p>
          <a:p>
            <a:r>
              <a:rPr lang="fr-FR" sz="1200" b="1" kern="1200" baseline="0" dirty="0">
                <a:solidFill>
                  <a:schemeClr val="tx1"/>
                </a:solidFill>
                <a:effectLst/>
                <a:latin typeface="Times New Roman" pitchFamily="18" charset="0"/>
                <a:ea typeface="+mn-ea"/>
                <a:cs typeface="Arial" pitchFamily="34" charset="0"/>
              </a:rPr>
              <a:t>Pas forcément vrai : si agrégé pas forcément nominatif</a:t>
            </a:r>
          </a:p>
          <a:p>
            <a:r>
              <a:rPr lang="fr-FR" sz="1200" b="1" kern="1200" baseline="0" dirty="0">
                <a:solidFill>
                  <a:schemeClr val="tx1"/>
                </a:solidFill>
                <a:effectLst/>
                <a:latin typeface="Times New Roman" pitchFamily="18" charset="0"/>
                <a:ea typeface="+mn-ea"/>
                <a:cs typeface="Arial" pitchFamily="34" charset="0"/>
              </a:rPr>
              <a:t>Ex. cas hors paie</a:t>
            </a:r>
          </a:p>
          <a:p>
            <a:endParaRPr lang="fr-FR" sz="1200" b="0" kern="1200" baseline="0" dirty="0">
              <a:solidFill>
                <a:schemeClr val="tx1"/>
              </a:solidFill>
              <a:effectLst/>
              <a:latin typeface="Times New Roman" pitchFamily="18" charset="0"/>
              <a:ea typeface="+mn-ea"/>
              <a:cs typeface="Arial" pitchFamily="34" charset="0"/>
            </a:endParaRPr>
          </a:p>
          <a:p>
            <a:r>
              <a:rPr lang="fr-FR" sz="1200" b="0" kern="1200" baseline="0" dirty="0">
                <a:solidFill>
                  <a:schemeClr val="tx1"/>
                </a:solidFill>
                <a:effectLst/>
                <a:latin typeface="Times New Roman" pitchFamily="18" charset="0"/>
                <a:ea typeface="+mn-ea"/>
                <a:cs typeface="Arial" pitchFamily="34" charset="0"/>
              </a:rPr>
              <a:t>Cohérence données individuelles / agrégées. Se servir des données cotisants</a:t>
            </a:r>
          </a:p>
          <a:p>
            <a:r>
              <a:rPr lang="fr-FR" sz="1200" b="0" kern="1200" baseline="0" dirty="0">
                <a:solidFill>
                  <a:schemeClr val="tx1"/>
                </a:solidFill>
                <a:effectLst/>
                <a:latin typeface="Times New Roman" pitchFamily="18" charset="0"/>
                <a:ea typeface="+mn-ea"/>
                <a:cs typeface="Arial" pitchFamily="34" charset="0"/>
              </a:rPr>
              <a:t>Elles sont cohérentes entre elles. Mais cohérence ne veut pas forcément dire qualification</a:t>
            </a:r>
          </a:p>
          <a:p>
            <a:r>
              <a:rPr lang="fr-FR" sz="1200" b="0" kern="1200" baseline="0" dirty="0">
                <a:solidFill>
                  <a:schemeClr val="tx1"/>
                </a:solidFill>
                <a:effectLst/>
                <a:latin typeface="Times New Roman" pitchFamily="18" charset="0"/>
                <a:ea typeface="+mn-ea"/>
                <a:cs typeface="Arial" pitchFamily="34" charset="0"/>
              </a:rPr>
              <a:t>On parle de cohérence avant de parler de qualification. Ex des contrôles + apprentis</a:t>
            </a:r>
          </a:p>
          <a:p>
            <a:endParaRPr lang="fr-FR" dirty="0"/>
          </a:p>
          <a:p>
            <a:r>
              <a:rPr lang="fr-FR" dirty="0"/>
              <a:t>Le principe  : données individuelles = données agrégées </a:t>
            </a:r>
          </a:p>
          <a:p>
            <a:r>
              <a:rPr lang="fr-FR" dirty="0"/>
              <a:t>Les données agrégées ne peuvent pas correspondre car pas de données individuelles = revenus de remplacement </a:t>
            </a:r>
          </a:p>
          <a:p>
            <a:r>
              <a:rPr lang="fr-FR" dirty="0"/>
              <a:t>Et inversement de l’individuelles sans agrégées frais professionnels </a:t>
            </a:r>
          </a:p>
          <a:p>
            <a:endParaRPr lang="fr-FR" dirty="0"/>
          </a:p>
          <a:p>
            <a:r>
              <a:rPr lang="fr-FR" sz="1200" dirty="0"/>
              <a:t>Bloc 81 : Attention, contrairement à ce que le libellé du bloc laisse entendre, les blocs 81 destinés à la branche Recouvrement portent surtout des exonérations et des réductions. Les cotisations qui lui sont destinées ne portent que sur les allocations familiales et la pénibilité</a:t>
            </a:r>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722871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lnSpcReduction="10000"/>
          </a:bodyPr>
          <a:lstStyle/>
          <a:p>
            <a:r>
              <a:rPr lang="fr-FR" dirty="0"/>
              <a:t>Les données agrégées sont disponibles dans les blocs 22/23. Ils contiennent des informations sur les assiettes à un niveau établissement. Il est donc possible de reconstituer l’assiette par établissement en sommant l’ensemble des CTP qui la compose. </a:t>
            </a:r>
          </a:p>
          <a:p>
            <a:endParaRPr lang="fr-FR" dirty="0"/>
          </a:p>
          <a:p>
            <a:r>
              <a:rPr lang="fr-FR" dirty="0"/>
              <a:t>Les données individuelles sont disponibles dans les blocs 78/81. Ils contiennent des informations sur les assiettes à un niveau individu </a:t>
            </a:r>
            <a:r>
              <a:rPr lang="fr-FR" b="1" dirty="0"/>
              <a:t>X</a:t>
            </a:r>
            <a:r>
              <a:rPr lang="fr-FR" dirty="0"/>
              <a:t> type d’assiette. Il est donc possible de reconstituer l’assiette par établissement en sommant l’ensemble des individus dont l’assiette individuelle est renseignée. </a:t>
            </a:r>
          </a:p>
          <a:p>
            <a:endParaRPr lang="fr-FR" dirty="0"/>
          </a:p>
          <a:p>
            <a:r>
              <a:rPr lang="fr-FR" dirty="0"/>
              <a:t>Assiettes déplafonnées 8% d’écart des DSN de plus de 3% et de plus de 60 euros et ce taux est de 10% pour l’assiette plafonnée </a:t>
            </a:r>
          </a:p>
          <a:p>
            <a:endParaRPr lang="fr-FR" dirty="0"/>
          </a:p>
          <a:p>
            <a:r>
              <a:rPr lang="fr-FR" dirty="0"/>
              <a:t>Cas de l’assiette VT : la comparaison peut être également menée au niveau de la commune.</a:t>
            </a:r>
          </a:p>
          <a:p>
            <a:endParaRPr lang="fr-FR" dirty="0"/>
          </a:p>
          <a:p>
            <a:pPr lvl="1" algn="l"/>
            <a:r>
              <a:rPr lang="fr-FR" sz="1600" dirty="0"/>
              <a:t>Toutes les données véhiculées par la DSN ne sont pas nécessairement issues du logiciel de paie. C’est le cas des données portées dans le véhicule technique (S89), qui ne sont pas forcément présentes au niveau des bases assujetties :</a:t>
            </a:r>
          </a:p>
          <a:p>
            <a:pPr lvl="2" algn="l"/>
            <a:r>
              <a:rPr lang="fr-FR" dirty="0"/>
              <a:t>Données à caractère ponctuel : actions gratuites (CTP agrégé mais pas de code pour l’Urssaf au bloc 81)</a:t>
            </a:r>
          </a:p>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13</a:t>
            </a:fld>
            <a:endParaRPr lang="fr-FR" altLang="fr-FR" dirty="0"/>
          </a:p>
        </p:txBody>
      </p:sp>
    </p:spTree>
    <p:extLst>
      <p:ext uri="{BB962C8B-B14F-4D97-AF65-F5344CB8AC3E}">
        <p14:creationId xmlns:p14="http://schemas.microsoft.com/office/powerpoint/2010/main" val="17789315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sz="1200" b="1" kern="1200" baseline="0" dirty="0">
              <a:solidFill>
                <a:schemeClr val="tx1"/>
              </a:solidFill>
              <a:effectLst/>
              <a:latin typeface="Times New Roman" pitchFamily="18" charset="0"/>
              <a:ea typeface="+mn-ea"/>
              <a:cs typeface="Arial" pitchFamily="34" charset="0"/>
            </a:endParaRPr>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716312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9661469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0" i="1" baseline="0"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16</a:t>
            </a:fld>
            <a:endParaRPr lang="fr-FR" altLang="fr-FR" dirty="0"/>
          </a:p>
        </p:txBody>
      </p:sp>
    </p:spTree>
    <p:extLst>
      <p:ext uri="{BB962C8B-B14F-4D97-AF65-F5344CB8AC3E}">
        <p14:creationId xmlns:p14="http://schemas.microsoft.com/office/powerpoint/2010/main" val="10624288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93714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18</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937142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93714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2</a:t>
            </a:fld>
            <a:endParaRPr lang="fr-FR" altLang="fr-FR" dirty="0"/>
          </a:p>
        </p:txBody>
      </p:sp>
    </p:spTree>
    <p:extLst>
      <p:ext uri="{BB962C8B-B14F-4D97-AF65-F5344CB8AC3E}">
        <p14:creationId xmlns:p14="http://schemas.microsoft.com/office/powerpoint/2010/main" val="3193282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937142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ACBA28-35C8-4D34-A567-69F1F88024C0}" type="slidenum">
              <a:rPr kumimoji="0" lang="fr-FR" altLang="fr-FR"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fr-FR" alt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1937142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22</a:t>
            </a:fld>
            <a:endParaRPr lang="fr-FR" altLang="fr-FR" dirty="0"/>
          </a:p>
        </p:txBody>
      </p:sp>
    </p:spTree>
    <p:extLst>
      <p:ext uri="{BB962C8B-B14F-4D97-AF65-F5344CB8AC3E}">
        <p14:creationId xmlns:p14="http://schemas.microsoft.com/office/powerpoint/2010/main" val="3755109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112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fr-FR" altLang="fr-FR" baseline="0" dirty="0"/>
          </a:p>
          <a:p>
            <a:endParaRPr lang="fr-FR" altLang="fr-FR" dirty="0"/>
          </a:p>
        </p:txBody>
      </p:sp>
      <p:sp>
        <p:nvSpPr>
          <p:cNvPr id="11268" name="Espace réservé du numéro de diapositive 3"/>
          <p:cNvSpPr>
            <a:spLocks noGrp="1"/>
          </p:cNvSpPr>
          <p:nvPr>
            <p:ph type="sldNum" sz="quarter" idx="5"/>
          </p:nvPr>
        </p:nvSpPr>
        <p:spPr bwMode="auto">
          <a:noFill/>
          <a:ln>
            <a:miter lim="800000"/>
            <a:headEnd/>
            <a:tailEnd/>
          </a:ln>
        </p:spPr>
        <p:txBody>
          <a:bodyPr/>
          <a:lstStyle/>
          <a:p>
            <a:fld id="{9AC9AA2C-B332-430D-AE7B-AAAD5CEE12D2}" type="slidenum">
              <a:rPr lang="fr-FR" altLang="fr-FR"/>
              <a:pPr/>
              <a:t>23</a:t>
            </a:fld>
            <a:endParaRPr lang="fr-FR" altLang="fr-FR" dirty="0"/>
          </a:p>
        </p:txBody>
      </p:sp>
    </p:spTree>
    <p:extLst>
      <p:ext uri="{BB962C8B-B14F-4D97-AF65-F5344CB8AC3E}">
        <p14:creationId xmlns:p14="http://schemas.microsoft.com/office/powerpoint/2010/main" val="828512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3</a:t>
            </a:fld>
            <a:endParaRPr lang="fr-FR" altLang="fr-FR" dirty="0"/>
          </a:p>
        </p:txBody>
      </p:sp>
    </p:spTree>
    <p:extLst>
      <p:ext uri="{BB962C8B-B14F-4D97-AF65-F5344CB8AC3E}">
        <p14:creationId xmlns:p14="http://schemas.microsoft.com/office/powerpoint/2010/main" val="278896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4</a:t>
            </a:fld>
            <a:endParaRPr lang="fr-FR" altLang="fr-FR" dirty="0"/>
          </a:p>
        </p:txBody>
      </p:sp>
    </p:spTree>
    <p:extLst>
      <p:ext uri="{BB962C8B-B14F-4D97-AF65-F5344CB8AC3E}">
        <p14:creationId xmlns:p14="http://schemas.microsoft.com/office/powerpoint/2010/main" val="27889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baseline="0"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5</a:t>
            </a:fld>
            <a:endParaRPr lang="fr-FR" altLang="fr-FR" dirty="0"/>
          </a:p>
        </p:txBody>
      </p:sp>
    </p:spTree>
    <p:extLst>
      <p:ext uri="{BB962C8B-B14F-4D97-AF65-F5344CB8AC3E}">
        <p14:creationId xmlns:p14="http://schemas.microsoft.com/office/powerpoint/2010/main" val="3212616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normAutofit fontScale="92500" lnSpcReduction="200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b="1" i="0" u="sng" strike="noStrike" baseline="0" dirty="0"/>
              <a:t>Schéma sur l’organisation des partenaires autour du projet DSN</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FR" sz="1600" b="1" i="0" strike="noStrike"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b="1" u="none" dirty="0"/>
              <a:t>G2D - </a:t>
            </a:r>
            <a:r>
              <a:rPr lang="fr-FR" sz="1600" b="1" i="0" dirty="0"/>
              <a:t>Gestion des Déclarants </a:t>
            </a:r>
            <a:r>
              <a:rPr lang="fr-FR" sz="1600" b="1" dirty="0"/>
              <a:t>(base cible) </a:t>
            </a:r>
            <a:r>
              <a:rPr lang="fr-FR" sz="1600" b="0" dirty="0"/>
              <a:t>: entrepôt des données individuelles et agrégées à l’Acoss</a:t>
            </a:r>
            <a:r>
              <a:rPr lang="fr-FR" sz="1600" b="0" i="0" dirty="0"/>
              <a:t>. </a:t>
            </a:r>
            <a:r>
              <a:rPr lang="fr-FR" sz="1600" b="0" i="0" strike="noStrike" baseline="0" dirty="0"/>
              <a:t>Mise en place à compter du 01/01/2018</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fr-FR" sz="1600" b="1" i="0" strike="noStrike" baseline="0"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fr-FR" sz="1600" b="1" i="0" u="none" strike="noStrike" baseline="0" dirty="0"/>
              <a:t>Explications : </a:t>
            </a:r>
            <a:endParaRPr lang="fr-FR" sz="1600" b="0" i="0" u="none" strike="noStrike" baseline="0" dirty="0"/>
          </a:p>
          <a:p>
            <a:pPr marL="285750" marR="0" lvl="0" indent="-285750" algn="l" defTabSz="914400" rtl="0" eaLnBrk="0" fontAlgn="base" latinLnBrk="0" hangingPunct="0">
              <a:lnSpc>
                <a:spcPct val="100000"/>
              </a:lnSpc>
              <a:spcBef>
                <a:spcPct val="30000"/>
              </a:spcBef>
              <a:spcAft>
                <a:spcPct val="0"/>
              </a:spcAft>
              <a:buClrTx/>
              <a:buSzTx/>
              <a:buFontTx/>
              <a:buChar char="-"/>
              <a:tabLst/>
              <a:defRPr/>
            </a:pPr>
            <a:r>
              <a:rPr lang="fr-FR" sz="1600" dirty="0"/>
              <a:t>Aucun OPS ne reçoit la totalité des données du vecteur DSN</a:t>
            </a:r>
          </a:p>
          <a:p>
            <a:pPr marL="285750" marR="0" lvl="0" indent="-285750" algn="l" defTabSz="914400" rtl="0" eaLnBrk="0" fontAlgn="base" latinLnBrk="0" hangingPunct="0">
              <a:lnSpc>
                <a:spcPct val="100000"/>
              </a:lnSpc>
              <a:spcBef>
                <a:spcPct val="30000"/>
              </a:spcBef>
              <a:spcAft>
                <a:spcPct val="0"/>
              </a:spcAft>
              <a:buClrTx/>
              <a:buSzTx/>
              <a:buFontTx/>
              <a:buChar char="-"/>
              <a:tabLst/>
              <a:defRPr/>
            </a:pPr>
            <a:r>
              <a:rPr lang="fr-FR" sz="1600" dirty="0"/>
              <a:t>L’orientation de la donnée se fait systématiquement ou sur condition en fonction du contexte de son utilisation.</a:t>
            </a:r>
            <a:r>
              <a:rPr lang="fr-FR" sz="1600" baseline="0" dirty="0"/>
              <a:t> </a:t>
            </a:r>
            <a:r>
              <a:rPr lang="fr-FR" sz="1600" b="0" i="0" dirty="0"/>
              <a:t>Ainsi, les outils développés prévoient</a:t>
            </a:r>
            <a:r>
              <a:rPr lang="fr-FR" sz="1600" b="0" i="0" baseline="0" dirty="0"/>
              <a:t> un accès </a:t>
            </a:r>
            <a:r>
              <a:rPr lang="fr-FR" sz="1600" b="0" i="0" dirty="0"/>
              <a:t>aux informations véhiculées par la DSN </a:t>
            </a:r>
            <a:r>
              <a:rPr lang="fr-FR" sz="1600" b="0" i="0" baseline="0" dirty="0"/>
              <a:t>en fonction des habilitations métiers (statisticiens, inspecteurs, gestionnaire de comptes …)</a:t>
            </a:r>
          </a:p>
          <a:p>
            <a:pPr marL="285750" marR="0" lvl="0" indent="-285750" algn="l" defTabSz="914400" rtl="0" eaLnBrk="0" fontAlgn="base" latinLnBrk="0" hangingPunct="0">
              <a:lnSpc>
                <a:spcPct val="100000"/>
              </a:lnSpc>
              <a:spcBef>
                <a:spcPct val="30000"/>
              </a:spcBef>
              <a:spcAft>
                <a:spcPct val="0"/>
              </a:spcAft>
              <a:buClrTx/>
              <a:buSzTx/>
              <a:buFontTx/>
              <a:buChar char="-"/>
              <a:tabLst/>
              <a:defRPr/>
            </a:pPr>
            <a:r>
              <a:rPr lang="fr-FR" sz="1600" dirty="0"/>
              <a:t>L’officialisation des données se fait par la publication d’un </a:t>
            </a:r>
            <a:r>
              <a:rPr lang="fr-FR" sz="1600" dirty="0">
                <a:hlinkClick r:id="rId3"/>
              </a:rPr>
              <a:t>arrêté</a:t>
            </a:r>
            <a:r>
              <a:rPr lang="fr-FR" sz="1600" dirty="0"/>
              <a:t> (arrêté filtre)</a:t>
            </a:r>
          </a:p>
          <a:p>
            <a:pPr marL="285750" marR="0" lvl="0" indent="-285750" algn="l" defTabSz="914400" rtl="0" eaLnBrk="0" fontAlgn="base" latinLnBrk="0" hangingPunct="0">
              <a:lnSpc>
                <a:spcPct val="100000"/>
              </a:lnSpc>
              <a:spcBef>
                <a:spcPct val="30000"/>
              </a:spcBef>
              <a:spcAft>
                <a:spcPct val="0"/>
              </a:spcAft>
              <a:buClrTx/>
              <a:buSzTx/>
              <a:buFontTx/>
              <a:buChar char="-"/>
              <a:tabLst/>
              <a:defRPr/>
            </a:pPr>
            <a:r>
              <a:rPr lang="fr-FR" sz="1600" dirty="0"/>
              <a:t>L’Urssaf reçoit des données dès lors qu’un bloc 20 et/ou 22 est renseigné avec un Siret Urssaf</a:t>
            </a:r>
          </a:p>
          <a:p>
            <a:pPr marL="285750" marR="0" lvl="0" indent="-285750" algn="l" defTabSz="914400" rtl="0" eaLnBrk="0" fontAlgn="base" latinLnBrk="0" hangingPunct="0">
              <a:lnSpc>
                <a:spcPct val="100000"/>
              </a:lnSpc>
              <a:spcBef>
                <a:spcPct val="30000"/>
              </a:spcBef>
              <a:spcAft>
                <a:spcPct val="0"/>
              </a:spcAft>
              <a:buClrTx/>
              <a:buSzTx/>
              <a:buFontTx/>
              <a:buChar char="-"/>
              <a:tabLst/>
              <a:defRPr/>
            </a:pPr>
            <a:r>
              <a:rPr lang="fr-FR" sz="1600" b="0" i="0" strike="noStrike" baseline="0" dirty="0"/>
              <a:t>Au Bloc 1, l</a:t>
            </a:r>
            <a:r>
              <a:rPr lang="fr-FR" sz="1600" b="0" i="0" dirty="0"/>
              <a:t>e contrôle</a:t>
            </a:r>
            <a:r>
              <a:rPr lang="fr-FR" sz="1600" b="0" i="0" baseline="0" dirty="0"/>
              <a:t> des siret s’appuie sur le référentiel RCD (Répertoire commun des déclarants</a:t>
            </a:r>
            <a:r>
              <a:rPr lang="fr-FR" sz="1600" b="1" i="0" baseline="0" dirty="0"/>
              <a:t>)</a:t>
            </a:r>
          </a:p>
          <a:p>
            <a:pPr marL="285750" marR="0" lvl="0" indent="-285750" algn="l" defTabSz="914400" rtl="0" eaLnBrk="0" fontAlgn="base" latinLnBrk="0" hangingPunct="0">
              <a:lnSpc>
                <a:spcPct val="100000"/>
              </a:lnSpc>
              <a:spcBef>
                <a:spcPct val="30000"/>
              </a:spcBef>
              <a:spcAft>
                <a:spcPct val="0"/>
              </a:spcAft>
              <a:buClrTx/>
              <a:buSzTx/>
              <a:buFontTx/>
              <a:buChar char="-"/>
              <a:tabLst/>
              <a:defRPr/>
            </a:pPr>
            <a:endParaRPr lang="fr-FR" sz="1600" dirty="0"/>
          </a:p>
          <a:p>
            <a:endParaRPr lang="fr-FR" i="1" dirty="0">
              <a:solidFill>
                <a:srgbClr val="FF0000"/>
              </a:solidFill>
            </a:endParaRPr>
          </a:p>
          <a:p>
            <a:endParaRPr lang="fr-FR" b="1" dirty="0">
              <a:solidFill>
                <a:srgbClr val="FF0000"/>
              </a:solidFill>
            </a:endParaRPr>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6</a:t>
            </a:fld>
            <a:endParaRPr lang="fr-FR" altLang="fr-FR" dirty="0"/>
          </a:p>
        </p:txBody>
      </p:sp>
    </p:spTree>
    <p:extLst>
      <p:ext uri="{BB962C8B-B14F-4D97-AF65-F5344CB8AC3E}">
        <p14:creationId xmlns:p14="http://schemas.microsoft.com/office/powerpoint/2010/main" val="32126165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7</a:t>
            </a:fld>
            <a:endParaRPr lang="fr-FR" altLang="fr-FR" dirty="0"/>
          </a:p>
        </p:txBody>
      </p:sp>
    </p:spTree>
    <p:extLst>
      <p:ext uri="{BB962C8B-B14F-4D97-AF65-F5344CB8AC3E}">
        <p14:creationId xmlns:p14="http://schemas.microsoft.com/office/powerpoint/2010/main" val="319328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8</a:t>
            </a:fld>
            <a:endParaRPr lang="fr-FR" altLang="fr-FR" dirty="0"/>
          </a:p>
        </p:txBody>
      </p:sp>
    </p:spTree>
    <p:extLst>
      <p:ext uri="{BB962C8B-B14F-4D97-AF65-F5344CB8AC3E}">
        <p14:creationId xmlns:p14="http://schemas.microsoft.com/office/powerpoint/2010/main" val="319328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C3ACBA28-35C8-4D34-A567-69F1F88024C0}" type="slidenum">
              <a:rPr lang="fr-FR" altLang="fr-FR" smtClean="0"/>
              <a:pPr/>
              <a:t>9</a:t>
            </a:fld>
            <a:endParaRPr lang="fr-FR" altLang="fr-FR" dirty="0"/>
          </a:p>
        </p:txBody>
      </p:sp>
    </p:spTree>
    <p:extLst>
      <p:ext uri="{BB962C8B-B14F-4D97-AF65-F5344CB8AC3E}">
        <p14:creationId xmlns:p14="http://schemas.microsoft.com/office/powerpoint/2010/main" val="3193282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pic>
        <p:nvPicPr>
          <p:cNvPr id="4" name="Image 3">
            <a:extLst>
              <a:ext uri="{FF2B5EF4-FFF2-40B4-BE49-F238E27FC236}">
                <a16:creationId xmlns:a16="http://schemas.microsoft.com/office/drawing/2014/main" id="{4A3F7E00-C104-4FB7-BF50-9AB67F653357}"/>
              </a:ext>
            </a:extLst>
          </p:cNvPr>
          <p:cNvPicPr>
            <a:picLocks noChangeAspect="1"/>
          </p:cNvPicPr>
          <p:nvPr userDrawn="1"/>
        </p:nvPicPr>
        <p:blipFill>
          <a:blip r:embed="rId2" cstate="print"/>
          <a:stretch>
            <a:fillRect/>
          </a:stretch>
        </p:blipFill>
        <p:spPr>
          <a:xfrm>
            <a:off x="0" y="3233738"/>
            <a:ext cx="9153427" cy="203606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21724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2287203" y="439789"/>
            <a:ext cx="6607560" cy="532363"/>
          </a:xfrm>
          <a:prstGeom prst="rect">
            <a:avLst/>
          </a:prstGeom>
        </p:spPr>
        <p:txBody>
          <a:bodyPr/>
          <a:lstStyle>
            <a:lvl1pPr>
              <a:defRPr sz="2400">
                <a:solidFill>
                  <a:srgbClr val="005AA3"/>
                </a:solidFill>
                <a:latin typeface="Calibri Light" panose="020F0302020204030204" pitchFamily="34" charset="0"/>
              </a:defRPr>
            </a:lvl1pPr>
          </a:lstStyle>
          <a:p>
            <a:r>
              <a:rPr lang="fr-FR" dirty="0"/>
              <a:t>Modifiez le style du titre</a:t>
            </a: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pPr>
              <a:defRPr/>
            </a:pPr>
            <a:fld id="{0363B1A7-2219-481D-8F02-87EC6C0CDE33}" type="datetime1">
              <a:rPr lang="fr-FR" smtClean="0"/>
              <a:pPr>
                <a:defRPr/>
              </a:pPr>
              <a:t>14/03/2019</a:t>
            </a:fld>
            <a:endParaRPr lang="fr-FR" dirty="0"/>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pPr>
              <a:defRPr/>
            </a:pPr>
            <a:endParaRPr lang="fr-FR" dirty="0"/>
          </a:p>
        </p:txBody>
      </p:sp>
      <p:sp>
        <p:nvSpPr>
          <p:cNvPr id="5" name="Espace réservé du numéro de diapositive 4"/>
          <p:cNvSpPr>
            <a:spLocks noGrp="1"/>
          </p:cNvSpPr>
          <p:nvPr>
            <p:ph type="sldNum" sz="quarter" idx="12"/>
          </p:nvPr>
        </p:nvSpPr>
        <p:spPr>
          <a:xfrm>
            <a:off x="6761163" y="6423025"/>
            <a:ext cx="2133600" cy="365125"/>
          </a:xfrm>
          <a:prstGeom prst="rect">
            <a:avLst/>
          </a:prstGeom>
        </p:spPr>
        <p:txBody>
          <a:bodyPr/>
          <a:lstStyle/>
          <a:p>
            <a:fld id="{51BAFF0B-5D58-42B2-B060-5BCB7C995D0A}" type="slidenum">
              <a:rPr lang="fr-FR" altLang="fr-FR" smtClean="0"/>
              <a:pPr/>
              <a:t>‹N°›</a:t>
            </a:fld>
            <a:endParaRPr lang="fr-FR" altLang="fr-FR" dirty="0"/>
          </a:p>
        </p:txBody>
      </p:sp>
      <p:sp>
        <p:nvSpPr>
          <p:cNvPr id="7" name="Espace réservé du texte 6"/>
          <p:cNvSpPr>
            <a:spLocks noGrp="1"/>
          </p:cNvSpPr>
          <p:nvPr>
            <p:ph type="body" sz="quarter" idx="13"/>
          </p:nvPr>
        </p:nvSpPr>
        <p:spPr>
          <a:xfrm>
            <a:off x="2287588" y="1068388"/>
            <a:ext cx="6607175" cy="356151"/>
          </a:xfrm>
        </p:spPr>
        <p:txBody>
          <a:bodyPr anchor="t"/>
          <a:lstStyle>
            <a:lvl1pPr marL="269875" indent="12700" algn="l">
              <a:defRPr>
                <a:solidFill>
                  <a:srgbClr val="AE6C49"/>
                </a:solidFill>
                <a:latin typeface="Calibri Light" panose="020F0302020204030204" pitchFamily="34" charset="0"/>
              </a:defRPr>
            </a:lvl1pPr>
          </a:lstStyle>
          <a:p>
            <a:pPr lvl="0"/>
            <a:r>
              <a:rPr lang="fr-FR" dirty="0"/>
              <a:t>Modifier les styles du texte du masque</a:t>
            </a:r>
          </a:p>
        </p:txBody>
      </p:sp>
      <p:sp>
        <p:nvSpPr>
          <p:cNvPr id="9" name="Espace réservé du texte 8"/>
          <p:cNvSpPr>
            <a:spLocks noGrp="1"/>
          </p:cNvSpPr>
          <p:nvPr>
            <p:ph type="body" sz="quarter" idx="14"/>
          </p:nvPr>
        </p:nvSpPr>
        <p:spPr>
          <a:xfrm>
            <a:off x="323850" y="1628775"/>
            <a:ext cx="8570913" cy="4679950"/>
          </a:xfrm>
        </p:spPr>
        <p:txBody>
          <a:bodyPr/>
          <a:lstStyle>
            <a:lvl1pPr marL="0" indent="0">
              <a:buNone/>
              <a:defRPr sz="1600" b="0">
                <a:solidFill>
                  <a:schemeClr val="tx1"/>
                </a:solidFill>
                <a:latin typeface="+mj-lt"/>
              </a:defRPr>
            </a:lvl1pPr>
            <a:lvl2pPr>
              <a:defRPr sz="1400" b="0"/>
            </a:lvl2pPr>
            <a:lvl5pPr marL="1433513" indent="-228600">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061774840"/>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2880" userDrawn="1">
          <p15:clr>
            <a:srgbClr val="FBAE40"/>
          </p15:clr>
        </p15:guide>
        <p15:guide id="3" pos="204" userDrawn="1">
          <p15:clr>
            <a:srgbClr val="FBAE40"/>
          </p15:clr>
        </p15:guide>
        <p15:guide id="4" pos="5602" userDrawn="1">
          <p15:clr>
            <a:srgbClr val="FBAE40"/>
          </p15:clr>
        </p15:guide>
        <p15:guide id="5" orient="horz" pos="2260" userDrawn="1">
          <p15:clr>
            <a:srgbClr val="FBAE40"/>
          </p15:clr>
        </p15:guide>
        <p15:guide id="6" orient="horz" pos="3974"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2287203" y="439789"/>
            <a:ext cx="6607560" cy="532363"/>
          </a:xfrm>
          <a:prstGeom prst="rect">
            <a:avLst/>
          </a:prstGeom>
        </p:spPr>
        <p:txBody>
          <a:bodyPr/>
          <a:lstStyle>
            <a:lvl1pPr>
              <a:defRPr sz="2400">
                <a:solidFill>
                  <a:srgbClr val="005AA3"/>
                </a:solidFill>
                <a:latin typeface="Calibri Light" panose="020F0302020204030204" pitchFamily="34" charset="0"/>
              </a:defRPr>
            </a:lvl1pPr>
          </a:lstStyle>
          <a:p>
            <a:r>
              <a:rPr lang="fr-FR" dirty="0"/>
              <a:t>Modifiez le style du titre</a:t>
            </a:r>
          </a:p>
        </p:txBody>
      </p:sp>
      <p:sp>
        <p:nvSpPr>
          <p:cNvPr id="3" name="Espace réservé de la date 2"/>
          <p:cNvSpPr>
            <a:spLocks noGrp="1"/>
          </p:cNvSpPr>
          <p:nvPr>
            <p:ph type="dt" sz="half" idx="10"/>
          </p:nvPr>
        </p:nvSpPr>
        <p:spPr>
          <a:xfrm>
            <a:off x="457200" y="6356350"/>
            <a:ext cx="2133600" cy="365125"/>
          </a:xfrm>
          <a:prstGeom prst="rect">
            <a:avLst/>
          </a:prstGeom>
        </p:spPr>
        <p:txBody>
          <a:bodyPr/>
          <a:lstStyle/>
          <a:p>
            <a:pPr>
              <a:defRPr/>
            </a:pPr>
            <a:fld id="{0363B1A7-2219-481D-8F02-87EC6C0CDE33}" type="datetime1">
              <a:rPr lang="fr-FR" smtClean="0"/>
              <a:pPr>
                <a:defRPr/>
              </a:pPr>
              <a:t>14/03/2019</a:t>
            </a:fld>
            <a:endParaRPr lang="fr-FR" dirty="0"/>
          </a:p>
        </p:txBody>
      </p:sp>
      <p:sp>
        <p:nvSpPr>
          <p:cNvPr id="4" name="Espace réservé du pied de page 3"/>
          <p:cNvSpPr>
            <a:spLocks noGrp="1"/>
          </p:cNvSpPr>
          <p:nvPr>
            <p:ph type="ftr" sz="quarter" idx="11"/>
          </p:nvPr>
        </p:nvSpPr>
        <p:spPr>
          <a:xfrm>
            <a:off x="3124200" y="6356350"/>
            <a:ext cx="2895600" cy="365125"/>
          </a:xfrm>
          <a:prstGeom prst="rect">
            <a:avLst/>
          </a:prstGeom>
        </p:spPr>
        <p:txBody>
          <a:bodyPr/>
          <a:lstStyle/>
          <a:p>
            <a:pPr>
              <a:defRPr/>
            </a:pPr>
            <a:endParaRPr lang="fr-FR" dirty="0"/>
          </a:p>
        </p:txBody>
      </p:sp>
      <p:sp>
        <p:nvSpPr>
          <p:cNvPr id="5" name="Espace réservé du numéro de diapositive 4"/>
          <p:cNvSpPr>
            <a:spLocks noGrp="1"/>
          </p:cNvSpPr>
          <p:nvPr>
            <p:ph type="sldNum" sz="quarter" idx="12"/>
          </p:nvPr>
        </p:nvSpPr>
        <p:spPr>
          <a:xfrm>
            <a:off x="6761163" y="6423025"/>
            <a:ext cx="2133600" cy="365125"/>
          </a:xfrm>
          <a:prstGeom prst="rect">
            <a:avLst/>
          </a:prstGeom>
        </p:spPr>
        <p:txBody>
          <a:bodyPr/>
          <a:lstStyle/>
          <a:p>
            <a:fld id="{51BAFF0B-5D58-42B2-B060-5BCB7C995D0A}" type="slidenum">
              <a:rPr lang="fr-FR" altLang="fr-FR" smtClean="0"/>
              <a:pPr/>
              <a:t>‹N°›</a:t>
            </a:fld>
            <a:endParaRPr lang="fr-FR" altLang="fr-FR" dirty="0"/>
          </a:p>
        </p:txBody>
      </p:sp>
      <p:sp>
        <p:nvSpPr>
          <p:cNvPr id="7" name="Espace réservé du texte 6"/>
          <p:cNvSpPr>
            <a:spLocks noGrp="1"/>
          </p:cNvSpPr>
          <p:nvPr>
            <p:ph type="body" sz="quarter" idx="13"/>
          </p:nvPr>
        </p:nvSpPr>
        <p:spPr>
          <a:xfrm>
            <a:off x="2287588" y="1068388"/>
            <a:ext cx="6607175" cy="356151"/>
          </a:xfrm>
        </p:spPr>
        <p:txBody>
          <a:bodyPr anchor="t"/>
          <a:lstStyle>
            <a:lvl1pPr marL="269875" indent="12700" algn="l">
              <a:defRPr>
                <a:solidFill>
                  <a:srgbClr val="AE6C49"/>
                </a:solidFill>
                <a:latin typeface="Calibri Light" panose="020F0302020204030204" pitchFamily="34" charset="0"/>
              </a:defRPr>
            </a:lvl1pPr>
          </a:lstStyle>
          <a:p>
            <a:pPr lvl="0"/>
            <a:r>
              <a:rPr lang="fr-FR" dirty="0"/>
              <a:t>Modifier les styles du texte du masque</a:t>
            </a:r>
          </a:p>
        </p:txBody>
      </p:sp>
      <p:sp>
        <p:nvSpPr>
          <p:cNvPr id="9" name="Espace réservé du texte 8"/>
          <p:cNvSpPr>
            <a:spLocks noGrp="1"/>
          </p:cNvSpPr>
          <p:nvPr>
            <p:ph type="body" sz="quarter" idx="14"/>
          </p:nvPr>
        </p:nvSpPr>
        <p:spPr>
          <a:xfrm>
            <a:off x="323850" y="1628775"/>
            <a:ext cx="8570913" cy="4679950"/>
          </a:xfrm>
        </p:spPr>
        <p:txBody>
          <a:bodyPr/>
          <a:lstStyle>
            <a:lvl1pPr marL="0" indent="0">
              <a:buNone/>
              <a:defRPr sz="1600" b="0">
                <a:solidFill>
                  <a:schemeClr val="tx1"/>
                </a:solidFill>
                <a:latin typeface="+mj-lt"/>
              </a:defRPr>
            </a:lvl1pPr>
            <a:lvl2pPr>
              <a:defRPr sz="1400" b="0"/>
            </a:lvl2pPr>
            <a:lvl5pPr marL="1433513" indent="-228600">
              <a:defRPr/>
            </a:lvl5pPr>
          </a:lstStyle>
          <a:p>
            <a:pPr lvl="0"/>
            <a:r>
              <a:rPr lang="fr-FR" dirty="0"/>
              <a:t>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2061774840"/>
      </p:ext>
    </p:extLst>
  </p:cSld>
  <p:clrMapOvr>
    <a:masterClrMapping/>
  </p:clrMapOvr>
  <p:extLst mod="1">
    <p:ext uri="{DCECCB84-F9BA-43D5-87BE-67443E8EF086}">
      <p15:sldGuideLst xmlns:p15="http://schemas.microsoft.com/office/powerpoint/2012/main">
        <p15:guide id="1" orient="horz" pos="1026" userDrawn="1">
          <p15:clr>
            <a:srgbClr val="FBAE40"/>
          </p15:clr>
        </p15:guide>
        <p15:guide id="2" pos="2880" userDrawn="1">
          <p15:clr>
            <a:srgbClr val="FBAE40"/>
          </p15:clr>
        </p15:guide>
        <p15:guide id="3" pos="204" userDrawn="1">
          <p15:clr>
            <a:srgbClr val="FBAE40"/>
          </p15:clr>
        </p15:guide>
        <p15:guide id="4" pos="5602" userDrawn="1">
          <p15:clr>
            <a:srgbClr val="FBAE40"/>
          </p15:clr>
        </p15:guide>
        <p15:guide id="5" orient="horz" pos="2260" userDrawn="1">
          <p15:clr>
            <a:srgbClr val="FBAE40"/>
          </p15:clr>
        </p15:guide>
        <p15:guide id="6" orient="horz" pos="3974"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843213" y="274638"/>
            <a:ext cx="5843587" cy="850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fr-FR"/>
          </a:p>
        </p:txBody>
      </p:sp>
      <p:sp>
        <p:nvSpPr>
          <p:cNvPr id="37896" name="Rectangle 8"/>
          <p:cNvSpPr>
            <a:spLocks noChangeArrowheads="1"/>
          </p:cNvSpPr>
          <p:nvPr userDrawn="1"/>
        </p:nvSpPr>
        <p:spPr bwMode="auto">
          <a:xfrm>
            <a:off x="468313" y="6526213"/>
            <a:ext cx="8207375" cy="215900"/>
          </a:xfrm>
          <a:prstGeom prst="rect">
            <a:avLst/>
          </a:prstGeom>
          <a:solidFill>
            <a:schemeClr val="bg2">
              <a:alpha val="70000"/>
            </a:schemeClr>
          </a:solidFill>
          <a:ln w="9525">
            <a:noFill/>
            <a:miter lim="800000"/>
            <a:headEnd/>
            <a:tailEnd/>
          </a:ln>
          <a:effectLst/>
        </p:spPr>
        <p:txBody>
          <a:bodyPr wrap="none" anchor="ctr"/>
          <a:lstStyle/>
          <a:p>
            <a:pPr>
              <a:defRPr/>
            </a:pPr>
            <a:endParaRPr lang="fr-FR"/>
          </a:p>
        </p:txBody>
      </p:sp>
      <p:pic>
        <p:nvPicPr>
          <p:cNvPr id="1029" name="Picture 11" descr="Logo_URSSAF_2012"/>
          <p:cNvPicPr>
            <a:picLocks noChangeAspect="1" noChangeArrowheads="1"/>
          </p:cNvPicPr>
          <p:nvPr userDrawn="1"/>
        </p:nvPicPr>
        <p:blipFill>
          <a:blip r:embed="rId16" cstate="print"/>
          <a:srcRect/>
          <a:stretch>
            <a:fillRect/>
          </a:stretch>
        </p:blipFill>
        <p:spPr bwMode="auto">
          <a:xfrm>
            <a:off x="395288" y="227013"/>
            <a:ext cx="2246312" cy="7461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 id="2147483681" r:id="rId14"/>
  </p:sldLayoutIdLst>
  <p:txStyles>
    <p:titleStyle>
      <a:lvl1pPr algn="r" rtl="0" eaLnBrk="0" fontAlgn="base" hangingPunct="0">
        <a:spcBef>
          <a:spcPct val="0"/>
        </a:spcBef>
        <a:spcAft>
          <a:spcPct val="0"/>
        </a:spcAft>
        <a:defRPr sz="1200">
          <a:solidFill>
            <a:schemeClr val="tx2"/>
          </a:solidFill>
          <a:latin typeface="+mj-lt"/>
          <a:ea typeface="+mj-ea"/>
          <a:cs typeface="+mj-cs"/>
        </a:defRPr>
      </a:lvl1pPr>
      <a:lvl2pPr algn="r" rtl="0" eaLnBrk="0" fontAlgn="base" hangingPunct="0">
        <a:spcBef>
          <a:spcPct val="0"/>
        </a:spcBef>
        <a:spcAft>
          <a:spcPct val="0"/>
        </a:spcAft>
        <a:defRPr sz="1200">
          <a:solidFill>
            <a:schemeClr val="tx2"/>
          </a:solidFill>
          <a:latin typeface="Arial" charset="0"/>
        </a:defRPr>
      </a:lvl2pPr>
      <a:lvl3pPr algn="r" rtl="0" eaLnBrk="0" fontAlgn="base" hangingPunct="0">
        <a:spcBef>
          <a:spcPct val="0"/>
        </a:spcBef>
        <a:spcAft>
          <a:spcPct val="0"/>
        </a:spcAft>
        <a:defRPr sz="1200">
          <a:solidFill>
            <a:schemeClr val="tx2"/>
          </a:solidFill>
          <a:latin typeface="Arial" charset="0"/>
        </a:defRPr>
      </a:lvl3pPr>
      <a:lvl4pPr algn="r" rtl="0" eaLnBrk="0" fontAlgn="base" hangingPunct="0">
        <a:spcBef>
          <a:spcPct val="0"/>
        </a:spcBef>
        <a:spcAft>
          <a:spcPct val="0"/>
        </a:spcAft>
        <a:defRPr sz="1200">
          <a:solidFill>
            <a:schemeClr val="tx2"/>
          </a:solidFill>
          <a:latin typeface="Arial" charset="0"/>
        </a:defRPr>
      </a:lvl4pPr>
      <a:lvl5pPr algn="r" rtl="0" eaLnBrk="0" fontAlgn="base" hangingPunct="0">
        <a:spcBef>
          <a:spcPct val="0"/>
        </a:spcBef>
        <a:spcAft>
          <a:spcPct val="0"/>
        </a:spcAft>
        <a:defRPr sz="1200">
          <a:solidFill>
            <a:schemeClr val="tx2"/>
          </a:solidFill>
          <a:latin typeface="Arial" charset="0"/>
        </a:defRPr>
      </a:lvl5pPr>
      <a:lvl6pPr marL="457200" algn="r" rtl="0" fontAlgn="base">
        <a:spcBef>
          <a:spcPct val="0"/>
        </a:spcBef>
        <a:spcAft>
          <a:spcPct val="0"/>
        </a:spcAft>
        <a:defRPr sz="1200">
          <a:solidFill>
            <a:schemeClr val="tx2"/>
          </a:solidFill>
          <a:latin typeface="Arial" charset="0"/>
        </a:defRPr>
      </a:lvl6pPr>
      <a:lvl7pPr marL="914400" algn="r" rtl="0" fontAlgn="base">
        <a:spcBef>
          <a:spcPct val="0"/>
        </a:spcBef>
        <a:spcAft>
          <a:spcPct val="0"/>
        </a:spcAft>
        <a:defRPr sz="1200">
          <a:solidFill>
            <a:schemeClr val="tx2"/>
          </a:solidFill>
          <a:latin typeface="Arial" charset="0"/>
        </a:defRPr>
      </a:lvl7pPr>
      <a:lvl8pPr marL="1371600" algn="r" rtl="0" fontAlgn="base">
        <a:spcBef>
          <a:spcPct val="0"/>
        </a:spcBef>
        <a:spcAft>
          <a:spcPct val="0"/>
        </a:spcAft>
        <a:defRPr sz="1200">
          <a:solidFill>
            <a:schemeClr val="tx2"/>
          </a:solidFill>
          <a:latin typeface="Arial" charset="0"/>
        </a:defRPr>
      </a:lvl8pPr>
      <a:lvl9pPr marL="1828800" algn="r" rtl="0" fontAlgn="base">
        <a:spcBef>
          <a:spcPct val="0"/>
        </a:spcBef>
        <a:spcAft>
          <a:spcPct val="0"/>
        </a:spcAft>
        <a:defRPr sz="12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openxmlformats.org/officeDocument/2006/relationships/image" Target="../media/image18.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3.xml"/><Relationship Id="rId4" Type="http://schemas.openxmlformats.org/officeDocument/2006/relationships/image" Target="../media/image20.pn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3.xml"/><Relationship Id="rId4" Type="http://schemas.openxmlformats.org/officeDocument/2006/relationships/image" Target="../media/image21.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jpeg"/><Relationship Id="rId12"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3.xml"/><Relationship Id="rId6" Type="http://schemas.openxmlformats.org/officeDocument/2006/relationships/image" Target="../media/image8.jpeg"/><Relationship Id="rId11" Type="http://schemas.openxmlformats.org/officeDocument/2006/relationships/image" Target="../media/image13.png"/><Relationship Id="rId5" Type="http://schemas.openxmlformats.org/officeDocument/2006/relationships/image" Target="../media/image7.jpeg"/><Relationship Id="rId10" Type="http://schemas.openxmlformats.org/officeDocument/2006/relationships/image" Target="../media/image12.png"/><Relationship Id="rId4" Type="http://schemas.openxmlformats.org/officeDocument/2006/relationships/image" Target="../media/image6.emf"/><Relationship Id="rId9"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8.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9.xml"/><Relationship Id="rId1" Type="http://schemas.openxmlformats.org/officeDocument/2006/relationships/slideLayout" Target="../slideLayouts/slideLayout13.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txBox="1">
            <a:spLocks/>
          </p:cNvSpPr>
          <p:nvPr/>
        </p:nvSpPr>
        <p:spPr>
          <a:xfrm>
            <a:off x="408770" y="5638800"/>
            <a:ext cx="8688732" cy="1431121"/>
          </a:xfrm>
          <a:prstGeom prst="rect">
            <a:avLst/>
          </a:prstGeom>
        </p:spPr>
        <p:txBody>
          <a:bodyPr/>
          <a:lstStyle>
            <a:lvl1pPr algn="l" rtl="0" eaLnBrk="0" fontAlgn="base" hangingPunct="0">
              <a:spcBef>
                <a:spcPct val="0"/>
              </a:spcBef>
              <a:spcAft>
                <a:spcPct val="0"/>
              </a:spcAft>
              <a:defRPr sz="2800" b="1" kern="1200">
                <a:solidFill>
                  <a:schemeClr val="tx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pPr algn="r">
              <a:lnSpc>
                <a:spcPct val="130000"/>
              </a:lnSpc>
              <a:defRPr/>
            </a:pPr>
            <a:r>
              <a:rPr lang="fr-FR" sz="2000" dirty="0">
                <a:solidFill>
                  <a:schemeClr val="accent2"/>
                </a:solidFill>
              </a:rPr>
              <a:t>14/03/2019</a:t>
            </a:r>
            <a:endParaRPr lang="fr-FR" sz="2000" dirty="0">
              <a:solidFill>
                <a:schemeClr val="accent2"/>
              </a:solidFill>
              <a:latin typeface="Arial" pitchFamily="34" charset="0"/>
            </a:endParaRP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Titre 6"/>
          <p:cNvSpPr>
            <a:spLocks noGrp="1"/>
          </p:cNvSpPr>
          <p:nvPr>
            <p:ph type="ctrTitle"/>
          </p:nvPr>
        </p:nvSpPr>
        <p:spPr>
          <a:xfrm>
            <a:off x="685800" y="2130425"/>
            <a:ext cx="8134672" cy="1470025"/>
          </a:xfrm>
        </p:spPr>
        <p:txBody>
          <a:bodyPr/>
          <a:lstStyle/>
          <a:p>
            <a:r>
              <a:rPr lang="fr-FR" sz="3200" dirty="0">
                <a:solidFill>
                  <a:srgbClr val="003366"/>
                </a:solidFill>
                <a:latin typeface="Arial" pitchFamily="34" charset="0"/>
              </a:rPr>
              <a:t>La Déclaration Sociale Nominative (DSN) :</a:t>
            </a:r>
            <a:br>
              <a:rPr lang="fr-FR" sz="3200" dirty="0">
                <a:solidFill>
                  <a:srgbClr val="003366"/>
                </a:solidFill>
                <a:latin typeface="Arial" pitchFamily="34" charset="0"/>
              </a:rPr>
            </a:br>
            <a:endParaRPr lang="fr-FR" sz="3200" dirty="0"/>
          </a:p>
        </p:txBody>
      </p:sp>
      <p:sp>
        <p:nvSpPr>
          <p:cNvPr id="9" name="Sous-titre 8"/>
          <p:cNvSpPr>
            <a:spLocks noGrp="1"/>
          </p:cNvSpPr>
          <p:nvPr>
            <p:ph type="subTitle" idx="1"/>
          </p:nvPr>
        </p:nvSpPr>
        <p:spPr>
          <a:xfrm>
            <a:off x="1382713" y="2963863"/>
            <a:ext cx="6400800" cy="1752600"/>
          </a:xfrm>
        </p:spPr>
        <p:txBody>
          <a:bodyPr/>
          <a:lstStyle/>
          <a:p>
            <a:r>
              <a:rPr lang="fr-FR" sz="2400" dirty="0">
                <a:solidFill>
                  <a:srgbClr val="003366"/>
                </a:solidFill>
                <a:latin typeface="Arial" pitchFamily="34" charset="0"/>
              </a:rPr>
              <a:t>De la déclaration à l’observation</a:t>
            </a:r>
          </a:p>
          <a:p>
            <a:endParaRPr lang="fr-FR" dirty="0"/>
          </a:p>
        </p:txBody>
      </p:sp>
      <p:sp>
        <p:nvSpPr>
          <p:cNvPr id="10"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1938502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La DSN : où en sommes-nous ?</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10</a:t>
            </a:fld>
            <a:endParaRPr lang="fr-FR" altLang="fr-FR" noProof="0" dirty="0"/>
          </a:p>
        </p:txBody>
      </p:sp>
      <p:sp>
        <p:nvSpPr>
          <p:cNvPr id="9" name="Espace réservé du texte 8"/>
          <p:cNvSpPr>
            <a:spLocks noGrp="1"/>
          </p:cNvSpPr>
          <p:nvPr>
            <p:ph type="body" sz="quarter" idx="13"/>
          </p:nvPr>
        </p:nvSpPr>
        <p:spPr/>
        <p:txBody>
          <a:bodyPr/>
          <a:lstStyle/>
          <a:p>
            <a:pPr>
              <a:buNone/>
            </a:pPr>
            <a:r>
              <a:rPr lang="fr-FR" dirty="0"/>
              <a:t>Une monté en charge par paliers</a:t>
            </a:r>
          </a:p>
          <a:p>
            <a:endParaRPr lang="fr-FR" dirty="0"/>
          </a:p>
          <a:p>
            <a:endParaRPr lang="fr-FR" dirty="0"/>
          </a:p>
        </p:txBody>
      </p:sp>
      <p:sp>
        <p:nvSpPr>
          <p:cNvPr id="10" name="Espace réservé du texte 9"/>
          <p:cNvSpPr>
            <a:spLocks noGrp="1"/>
          </p:cNvSpPr>
          <p:nvPr>
            <p:ph type="body" sz="quarter" idx="14"/>
          </p:nvPr>
        </p:nvSpPr>
        <p:spPr>
          <a:xfrm>
            <a:off x="323850" y="1479002"/>
            <a:ext cx="8570913" cy="4679950"/>
          </a:xfrm>
        </p:spPr>
        <p:txBody>
          <a:bodyPr/>
          <a:lstStyle/>
          <a:p>
            <a:pPr lvl="2" algn="just"/>
            <a:r>
              <a:rPr lang="fr-FR" sz="1600" dirty="0"/>
              <a:t>DSN du secteur privé, France entière</a:t>
            </a:r>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endParaRPr lang="fr-FR" sz="1600" dirty="0"/>
          </a:p>
          <a:p>
            <a:pPr lvl="2" algn="just"/>
            <a:r>
              <a:rPr lang="fr-FR" sz="1600" dirty="0"/>
              <a:t>En excluant les déclaration ne contenant que des revenus de remplacement, 98,2 % des encaissements se font suite à DSN en décembre 2018</a:t>
            </a:r>
          </a:p>
          <a:p>
            <a:pPr lvl="2" algn="just"/>
            <a:r>
              <a:rPr lang="fr-FR" sz="1600" dirty="0"/>
              <a:t>En Bourgogne et en Franche-Comté, les taux d’encaissements suite à DSN sont respectivement de 99,9 % et 99,8 %</a:t>
            </a:r>
          </a:p>
        </p:txBody>
      </p:sp>
      <p:pic>
        <p:nvPicPr>
          <p:cNvPr id="4" name="Image 3">
            <a:extLst>
              <a:ext uri="{FF2B5EF4-FFF2-40B4-BE49-F238E27FC236}">
                <a16:creationId xmlns:a16="http://schemas.microsoft.com/office/drawing/2014/main" id="{27E36B13-6272-4584-B8BD-1770948B25A1}"/>
              </a:ext>
            </a:extLst>
          </p:cNvPr>
          <p:cNvPicPr>
            <a:picLocks noChangeAspect="1"/>
          </p:cNvPicPr>
          <p:nvPr/>
        </p:nvPicPr>
        <p:blipFill>
          <a:blip r:embed="rId3"/>
          <a:stretch>
            <a:fillRect/>
          </a:stretch>
        </p:blipFill>
        <p:spPr>
          <a:xfrm>
            <a:off x="1641214" y="1844824"/>
            <a:ext cx="5861571" cy="3462536"/>
          </a:xfrm>
          <a:prstGeom prst="rect">
            <a:avLst/>
          </a:prstGeom>
        </p:spPr>
      </p:pic>
    </p:spTree>
    <p:extLst>
      <p:ext uri="{BB962C8B-B14F-4D97-AF65-F5344CB8AC3E}">
        <p14:creationId xmlns:p14="http://schemas.microsoft.com/office/powerpoint/2010/main" val="15713107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001838" y="439789"/>
            <a:ext cx="6892925" cy="532363"/>
          </a:xfrm>
        </p:spPr>
        <p:txBody>
          <a:bodyPr/>
          <a:lstStyle/>
          <a:p>
            <a:r>
              <a:rPr lang="fr-FR" dirty="0"/>
              <a:t>Les données : Schéma simplifié d’une DSN mensuelle</a:t>
            </a:r>
          </a:p>
        </p:txBody>
      </p:sp>
      <p:sp>
        <p:nvSpPr>
          <p:cNvPr id="5" name="Espace réservé du numéro de diapositive 4"/>
          <p:cNvSpPr>
            <a:spLocks noGrp="1"/>
          </p:cNvSpPr>
          <p:nvPr>
            <p:ph type="sldNum" sz="quarter" idx="12"/>
          </p:nvPr>
        </p:nvSpPr>
        <p:spPr/>
        <p:txBody>
          <a:bodyPr/>
          <a:lstStyle/>
          <a:p>
            <a:fld id="{51BAFF0B-5D58-42B2-B060-5BCB7C995D0A}" type="slidenum">
              <a:rPr lang="fr-FR" altLang="fr-FR" smtClean="0"/>
              <a:pPr/>
              <a:t>11</a:t>
            </a:fld>
            <a:endParaRPr lang="fr-FR" altLang="fr-FR" dirty="0"/>
          </a:p>
        </p:txBody>
      </p:sp>
      <p:sp>
        <p:nvSpPr>
          <p:cNvPr id="10" name="Text Box 2"/>
          <p:cNvSpPr txBox="1">
            <a:spLocks noChangeArrowheads="1"/>
          </p:cNvSpPr>
          <p:nvPr/>
        </p:nvSpPr>
        <p:spPr bwMode="auto">
          <a:xfrm>
            <a:off x="2001838" y="2008188"/>
            <a:ext cx="863600" cy="506412"/>
          </a:xfrm>
          <a:prstGeom prst="rect">
            <a:avLst/>
          </a:prstGeom>
          <a:solidFill>
            <a:srgbClr val="00B050"/>
          </a:solidFill>
          <a:ln w="12700">
            <a:solidFill>
              <a:srgbClr val="019879"/>
            </a:solidFill>
            <a:headEnd/>
            <a:tailEnd/>
          </a:ln>
        </p:spPr>
        <p:style>
          <a:lnRef idx="2">
            <a:schemeClr val="accent3"/>
          </a:lnRef>
          <a:fillRef idx="1">
            <a:schemeClr val="lt1"/>
          </a:fillRef>
          <a:effectRef idx="0">
            <a:schemeClr val="accent3"/>
          </a:effectRef>
          <a:fontRef idx="minor">
            <a:schemeClr val="dk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06 - Entreprise (1,1)</a:t>
            </a:r>
          </a:p>
        </p:txBody>
      </p:sp>
      <p:sp>
        <p:nvSpPr>
          <p:cNvPr id="11" name="Text Box 3"/>
          <p:cNvSpPr txBox="1">
            <a:spLocks noChangeArrowheads="1"/>
          </p:cNvSpPr>
          <p:nvPr/>
        </p:nvSpPr>
        <p:spPr bwMode="auto">
          <a:xfrm>
            <a:off x="3008313" y="2008188"/>
            <a:ext cx="869950" cy="504825"/>
          </a:xfrm>
          <a:prstGeom prst="rect">
            <a:avLst/>
          </a:prstGeom>
          <a:solidFill>
            <a:srgbClr val="00B050"/>
          </a:solidFill>
          <a:ln w="12700">
            <a:solidFill>
              <a:srgbClr val="019879"/>
            </a:solidFill>
            <a:headEnd/>
            <a:tailEnd/>
          </a:ln>
        </p:spPr>
        <p:style>
          <a:lnRef idx="2">
            <a:schemeClr val="accent3"/>
          </a:lnRef>
          <a:fillRef idx="1">
            <a:schemeClr val="lt1"/>
          </a:fillRef>
          <a:effectRef idx="0">
            <a:schemeClr val="accent3"/>
          </a:effectRef>
          <a:fontRef idx="minor">
            <a:schemeClr val="dk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11 - Etablissement ( 1,1)</a:t>
            </a:r>
          </a:p>
        </p:txBody>
      </p:sp>
      <p:cxnSp>
        <p:nvCxnSpPr>
          <p:cNvPr id="14" name="AutoShape 4"/>
          <p:cNvCxnSpPr>
            <a:cxnSpLocks noChangeShapeType="1"/>
            <a:stCxn id="10" idx="3"/>
            <a:endCxn id="11" idx="1"/>
          </p:cNvCxnSpPr>
          <p:nvPr/>
        </p:nvCxnSpPr>
        <p:spPr bwMode="auto">
          <a:xfrm flipV="1">
            <a:off x="2865438" y="2260600"/>
            <a:ext cx="142875" cy="1588"/>
          </a:xfrm>
          <a:prstGeom prst="straightConnector1">
            <a:avLst/>
          </a:prstGeom>
          <a:noFill/>
          <a:ln w="3175">
            <a:solidFill>
              <a:srgbClr val="FF0000"/>
            </a:solidFill>
            <a:round/>
            <a:headEnd/>
            <a:tailEnd type="triangle" w="med" len="med"/>
          </a:ln>
        </p:spPr>
      </p:cxnSp>
      <p:sp>
        <p:nvSpPr>
          <p:cNvPr id="15" name="Text Box 5"/>
          <p:cNvSpPr txBox="1">
            <a:spLocks noChangeArrowheads="1"/>
          </p:cNvSpPr>
          <p:nvPr/>
        </p:nvSpPr>
        <p:spPr bwMode="auto">
          <a:xfrm>
            <a:off x="4177859" y="1712507"/>
            <a:ext cx="1000125" cy="420687"/>
          </a:xfrm>
          <a:prstGeom prst="rect">
            <a:avLst/>
          </a:prstGeom>
          <a:solidFill>
            <a:srgbClr val="00B0F0"/>
          </a:solidFill>
          <a:ln w="12700">
            <a:noFill/>
            <a:headEnd/>
            <a:tailEnd/>
          </a:ln>
        </p:spPr>
        <p:style>
          <a:lnRef idx="2">
            <a:schemeClr val="accent4">
              <a:shade val="50000"/>
            </a:schemeClr>
          </a:lnRef>
          <a:fillRef idx="1">
            <a:schemeClr val="accent4"/>
          </a:fillRef>
          <a:effectRef idx="0">
            <a:schemeClr val="accent4"/>
          </a:effectRef>
          <a:fontRef idx="minor">
            <a:schemeClr val="lt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22 - BRC (0,*)</a:t>
            </a:r>
          </a:p>
        </p:txBody>
      </p:sp>
      <p:cxnSp>
        <p:nvCxnSpPr>
          <p:cNvPr id="16" name="AutoShape 6"/>
          <p:cNvCxnSpPr>
            <a:cxnSpLocks noChangeShapeType="1"/>
            <a:stCxn id="11" idx="3"/>
            <a:endCxn id="15" idx="1"/>
          </p:cNvCxnSpPr>
          <p:nvPr/>
        </p:nvCxnSpPr>
        <p:spPr bwMode="auto">
          <a:xfrm flipV="1">
            <a:off x="3878263" y="1922851"/>
            <a:ext cx="299596" cy="337750"/>
          </a:xfrm>
          <a:prstGeom prst="straightConnector1">
            <a:avLst/>
          </a:prstGeom>
          <a:noFill/>
          <a:ln w="9525">
            <a:solidFill>
              <a:srgbClr val="008000"/>
            </a:solidFill>
            <a:round/>
            <a:headEnd/>
            <a:tailEnd type="triangle" w="med" len="med"/>
          </a:ln>
        </p:spPr>
      </p:cxnSp>
      <p:sp>
        <p:nvSpPr>
          <p:cNvPr id="17" name="Text Box 7"/>
          <p:cNvSpPr txBox="1">
            <a:spLocks noChangeArrowheads="1"/>
          </p:cNvSpPr>
          <p:nvPr/>
        </p:nvSpPr>
        <p:spPr bwMode="auto">
          <a:xfrm>
            <a:off x="5622346" y="1654562"/>
            <a:ext cx="1196975" cy="531813"/>
          </a:xfrm>
          <a:prstGeom prst="rect">
            <a:avLst/>
          </a:prstGeom>
          <a:solidFill>
            <a:srgbClr val="00B0F0"/>
          </a:solidFill>
          <a:ln w="12700">
            <a:noFill/>
            <a:headEnd/>
            <a:tailEnd/>
          </a:ln>
        </p:spPr>
        <p:style>
          <a:lnRef idx="2">
            <a:schemeClr val="accent4">
              <a:shade val="50000"/>
            </a:schemeClr>
          </a:lnRef>
          <a:fillRef idx="1">
            <a:schemeClr val="accent4"/>
          </a:fillRef>
          <a:effectRef idx="0">
            <a:schemeClr val="accent4"/>
          </a:effectRef>
          <a:fontRef idx="minor">
            <a:schemeClr val="lt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23 </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 cotisation agrégée (0,*)</a:t>
            </a:r>
          </a:p>
        </p:txBody>
      </p:sp>
      <p:cxnSp>
        <p:nvCxnSpPr>
          <p:cNvPr id="18" name="AutoShape 8"/>
          <p:cNvCxnSpPr>
            <a:cxnSpLocks noChangeShapeType="1"/>
            <a:stCxn id="15" idx="3"/>
            <a:endCxn id="17" idx="1"/>
          </p:cNvCxnSpPr>
          <p:nvPr/>
        </p:nvCxnSpPr>
        <p:spPr bwMode="auto">
          <a:xfrm flipV="1">
            <a:off x="5177984" y="1920469"/>
            <a:ext cx="444362" cy="2382"/>
          </a:xfrm>
          <a:prstGeom prst="straightConnector1">
            <a:avLst/>
          </a:prstGeom>
          <a:noFill/>
          <a:ln w="9525">
            <a:solidFill>
              <a:srgbClr val="008000"/>
            </a:solidFill>
            <a:round/>
            <a:headEnd/>
            <a:tailEnd type="triangle" w="med" len="med"/>
          </a:ln>
        </p:spPr>
      </p:cxnSp>
      <p:sp>
        <p:nvSpPr>
          <p:cNvPr id="19" name="Text Box 9"/>
          <p:cNvSpPr txBox="1">
            <a:spLocks noChangeArrowheads="1"/>
          </p:cNvSpPr>
          <p:nvPr/>
        </p:nvSpPr>
        <p:spPr bwMode="auto">
          <a:xfrm>
            <a:off x="5313363" y="3173413"/>
            <a:ext cx="1225550" cy="419100"/>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40 - Contrat (1,*)</a:t>
            </a:r>
          </a:p>
        </p:txBody>
      </p:sp>
      <p:sp>
        <p:nvSpPr>
          <p:cNvPr id="20" name="Text Box 10"/>
          <p:cNvSpPr txBox="1">
            <a:spLocks noChangeArrowheads="1"/>
          </p:cNvSpPr>
          <p:nvPr/>
        </p:nvSpPr>
        <p:spPr bwMode="auto">
          <a:xfrm>
            <a:off x="6824663" y="4814888"/>
            <a:ext cx="1262063" cy="403225"/>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52 – prime, indemnité (0,*)</a:t>
            </a:r>
          </a:p>
        </p:txBody>
      </p:sp>
      <p:cxnSp>
        <p:nvCxnSpPr>
          <p:cNvPr id="21" name="AutoShape 11"/>
          <p:cNvCxnSpPr>
            <a:cxnSpLocks noChangeShapeType="1"/>
            <a:stCxn id="19" idx="3"/>
            <a:endCxn id="40" idx="1"/>
          </p:cNvCxnSpPr>
          <p:nvPr/>
        </p:nvCxnSpPr>
        <p:spPr bwMode="auto">
          <a:xfrm flipV="1">
            <a:off x="6538913" y="2611439"/>
            <a:ext cx="285750" cy="771524"/>
          </a:xfrm>
          <a:prstGeom prst="straightConnector1">
            <a:avLst/>
          </a:prstGeom>
          <a:noFill/>
          <a:ln w="9525">
            <a:solidFill>
              <a:srgbClr val="008000"/>
            </a:solidFill>
            <a:round/>
            <a:headEnd/>
            <a:tailEnd type="triangle" w="med" len="med"/>
          </a:ln>
        </p:spPr>
      </p:cxnSp>
      <p:sp>
        <p:nvSpPr>
          <p:cNvPr id="22" name="Text Box 12"/>
          <p:cNvSpPr txBox="1">
            <a:spLocks noChangeArrowheads="1"/>
          </p:cNvSpPr>
          <p:nvPr/>
        </p:nvSpPr>
        <p:spPr bwMode="auto">
          <a:xfrm>
            <a:off x="6824663" y="4384674"/>
            <a:ext cx="1262063" cy="322263"/>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51 - rémunération (1,*)</a:t>
            </a:r>
          </a:p>
        </p:txBody>
      </p:sp>
      <p:sp>
        <p:nvSpPr>
          <p:cNvPr id="23" name="Text Box 13"/>
          <p:cNvSpPr txBox="1">
            <a:spLocks noChangeArrowheads="1"/>
          </p:cNvSpPr>
          <p:nvPr/>
        </p:nvSpPr>
        <p:spPr bwMode="auto">
          <a:xfrm>
            <a:off x="3967163" y="2655888"/>
            <a:ext cx="1057275" cy="522287"/>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30 - individu (0,*)</a:t>
            </a:r>
          </a:p>
        </p:txBody>
      </p:sp>
      <p:cxnSp>
        <p:nvCxnSpPr>
          <p:cNvPr id="24" name="AutoShape 14"/>
          <p:cNvCxnSpPr>
            <a:cxnSpLocks noChangeShapeType="1"/>
            <a:stCxn id="23" idx="3"/>
            <a:endCxn id="19" idx="1"/>
          </p:cNvCxnSpPr>
          <p:nvPr/>
        </p:nvCxnSpPr>
        <p:spPr bwMode="auto">
          <a:xfrm>
            <a:off x="5024438" y="2917825"/>
            <a:ext cx="288925" cy="465138"/>
          </a:xfrm>
          <a:prstGeom prst="straightConnector1">
            <a:avLst/>
          </a:prstGeom>
          <a:noFill/>
          <a:ln w="28575">
            <a:solidFill>
              <a:srgbClr val="FF9900"/>
            </a:solidFill>
            <a:round/>
            <a:headEnd/>
            <a:tailEnd type="triangle" w="med" len="med"/>
          </a:ln>
        </p:spPr>
      </p:cxnSp>
      <p:sp>
        <p:nvSpPr>
          <p:cNvPr id="25" name="Text Box 15"/>
          <p:cNvSpPr txBox="1">
            <a:spLocks noChangeArrowheads="1"/>
          </p:cNvSpPr>
          <p:nvPr/>
        </p:nvSpPr>
        <p:spPr bwMode="auto">
          <a:xfrm>
            <a:off x="8305800" y="4357291"/>
            <a:ext cx="796925" cy="377031"/>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53 - activité (0,*)</a:t>
            </a:r>
          </a:p>
        </p:txBody>
      </p:sp>
      <p:cxnSp>
        <p:nvCxnSpPr>
          <p:cNvPr id="26" name="AutoShape 16"/>
          <p:cNvCxnSpPr>
            <a:cxnSpLocks noChangeShapeType="1"/>
            <a:stCxn id="22" idx="3"/>
            <a:endCxn id="25" idx="1"/>
          </p:cNvCxnSpPr>
          <p:nvPr/>
        </p:nvCxnSpPr>
        <p:spPr bwMode="auto">
          <a:xfrm>
            <a:off x="8086726" y="4545806"/>
            <a:ext cx="219074" cy="1"/>
          </a:xfrm>
          <a:prstGeom prst="straightConnector1">
            <a:avLst/>
          </a:prstGeom>
          <a:noFill/>
          <a:ln w="9525">
            <a:solidFill>
              <a:srgbClr val="008000"/>
            </a:solidFill>
            <a:round/>
            <a:headEnd/>
            <a:tailEnd type="triangle" w="med" len="med"/>
          </a:ln>
        </p:spPr>
      </p:cxnSp>
      <p:cxnSp>
        <p:nvCxnSpPr>
          <p:cNvPr id="27" name="AutoShape 17"/>
          <p:cNvCxnSpPr>
            <a:cxnSpLocks noChangeShapeType="1"/>
            <a:stCxn id="19" idx="3"/>
            <a:endCxn id="43" idx="1"/>
          </p:cNvCxnSpPr>
          <p:nvPr/>
        </p:nvCxnSpPr>
        <p:spPr bwMode="auto">
          <a:xfrm flipV="1">
            <a:off x="6538913" y="2937271"/>
            <a:ext cx="285749" cy="445692"/>
          </a:xfrm>
          <a:prstGeom prst="straightConnector1">
            <a:avLst/>
          </a:prstGeom>
          <a:noFill/>
          <a:ln w="9525">
            <a:solidFill>
              <a:srgbClr val="008000"/>
            </a:solidFill>
            <a:round/>
            <a:headEnd/>
            <a:tailEnd type="triangle" w="med" len="med"/>
          </a:ln>
        </p:spPr>
      </p:cxnSp>
      <p:sp>
        <p:nvSpPr>
          <p:cNvPr id="28" name="Text Box 18"/>
          <p:cNvSpPr txBox="1">
            <a:spLocks noChangeArrowheads="1"/>
          </p:cNvSpPr>
          <p:nvPr/>
        </p:nvSpPr>
        <p:spPr bwMode="auto">
          <a:xfrm>
            <a:off x="5313363" y="4529138"/>
            <a:ext cx="1154112" cy="431800"/>
          </a:xfrm>
          <a:prstGeom prst="rect">
            <a:avLst/>
          </a:prstGeom>
          <a:solidFill>
            <a:srgbClr val="FFFFFF"/>
          </a:solidFill>
          <a:ln w="12700">
            <a:solidFill>
              <a:schemeClr val="tx1"/>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50 - Versement individu (1,*)</a:t>
            </a:r>
          </a:p>
        </p:txBody>
      </p:sp>
      <p:sp>
        <p:nvSpPr>
          <p:cNvPr id="29" name="Text Box 19"/>
          <p:cNvSpPr txBox="1">
            <a:spLocks noChangeArrowheads="1"/>
          </p:cNvSpPr>
          <p:nvPr/>
        </p:nvSpPr>
        <p:spPr bwMode="auto">
          <a:xfrm>
            <a:off x="6824663" y="5305423"/>
            <a:ext cx="1262063" cy="507245"/>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54 - autres éléments de revenu bruts (0,*)</a:t>
            </a:r>
          </a:p>
        </p:txBody>
      </p:sp>
      <p:cxnSp>
        <p:nvCxnSpPr>
          <p:cNvPr id="30" name="AutoShape 20"/>
          <p:cNvCxnSpPr>
            <a:cxnSpLocks noChangeShapeType="1"/>
            <a:stCxn id="23" idx="3"/>
            <a:endCxn id="28" idx="1"/>
          </p:cNvCxnSpPr>
          <p:nvPr/>
        </p:nvCxnSpPr>
        <p:spPr bwMode="auto">
          <a:xfrm>
            <a:off x="5024438" y="2917825"/>
            <a:ext cx="276225" cy="1827213"/>
          </a:xfrm>
          <a:prstGeom prst="straightConnector1">
            <a:avLst/>
          </a:prstGeom>
          <a:noFill/>
          <a:ln w="28575">
            <a:solidFill>
              <a:srgbClr val="FF9900"/>
            </a:solidFill>
            <a:round/>
            <a:headEnd/>
            <a:tailEnd type="triangle" w="med" len="med"/>
          </a:ln>
        </p:spPr>
      </p:cxnSp>
      <p:cxnSp>
        <p:nvCxnSpPr>
          <p:cNvPr id="31" name="AutoShape 21"/>
          <p:cNvCxnSpPr>
            <a:cxnSpLocks noChangeShapeType="1"/>
            <a:stCxn id="28" idx="3"/>
            <a:endCxn id="22" idx="1"/>
          </p:cNvCxnSpPr>
          <p:nvPr/>
        </p:nvCxnSpPr>
        <p:spPr bwMode="auto">
          <a:xfrm flipV="1">
            <a:off x="6467475" y="4545806"/>
            <a:ext cx="357188" cy="199232"/>
          </a:xfrm>
          <a:prstGeom prst="straightConnector1">
            <a:avLst/>
          </a:prstGeom>
          <a:noFill/>
          <a:ln w="9525">
            <a:solidFill>
              <a:srgbClr val="FF6600"/>
            </a:solidFill>
            <a:round/>
            <a:headEnd/>
            <a:tailEnd type="triangle" w="med" len="med"/>
          </a:ln>
        </p:spPr>
      </p:cxnSp>
      <p:sp>
        <p:nvSpPr>
          <p:cNvPr id="32" name="Text Box 22"/>
          <p:cNvSpPr txBox="1">
            <a:spLocks noChangeArrowheads="1"/>
          </p:cNvSpPr>
          <p:nvPr/>
        </p:nvSpPr>
        <p:spPr bwMode="auto">
          <a:xfrm>
            <a:off x="6823075" y="5965825"/>
            <a:ext cx="1063625" cy="434975"/>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78- base assujettie (0,*)</a:t>
            </a:r>
          </a:p>
        </p:txBody>
      </p:sp>
      <p:sp>
        <p:nvSpPr>
          <p:cNvPr id="33" name="Text Box 23"/>
          <p:cNvSpPr txBox="1">
            <a:spLocks noChangeArrowheads="1"/>
          </p:cNvSpPr>
          <p:nvPr/>
        </p:nvSpPr>
        <p:spPr bwMode="auto">
          <a:xfrm>
            <a:off x="8305800" y="6038850"/>
            <a:ext cx="796925" cy="749300"/>
          </a:xfrm>
          <a:prstGeom prst="rect">
            <a:avLst/>
          </a:prstGeom>
          <a:solidFill>
            <a:schemeClr val="bg1"/>
          </a:solidFill>
          <a:ln w="12700">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i="0" u="none" strike="noStrike" kern="1200" cap="none" spc="0" normalizeH="0" baseline="0" noProof="0" dirty="0">
                <a:ln>
                  <a:noFill/>
                </a:ln>
                <a:solidFill>
                  <a:prstClr val="black"/>
                </a:solidFill>
                <a:effectLst/>
                <a:uLnTx/>
                <a:uFillTx/>
                <a:latin typeface="Calibri"/>
                <a:ea typeface="+mn-ea"/>
                <a:cs typeface="+mn-cs"/>
              </a:rPr>
              <a:t>bloc 81 - cotisation proportionnelle (0,*)</a:t>
            </a:r>
          </a:p>
        </p:txBody>
      </p:sp>
      <p:cxnSp>
        <p:nvCxnSpPr>
          <p:cNvPr id="34" name="AutoShape 24"/>
          <p:cNvCxnSpPr>
            <a:cxnSpLocks noChangeShapeType="1"/>
            <a:stCxn id="28" idx="3"/>
            <a:endCxn id="29" idx="1"/>
          </p:cNvCxnSpPr>
          <p:nvPr/>
        </p:nvCxnSpPr>
        <p:spPr bwMode="auto">
          <a:xfrm>
            <a:off x="6467475" y="4745038"/>
            <a:ext cx="357188" cy="814008"/>
          </a:xfrm>
          <a:prstGeom prst="straightConnector1">
            <a:avLst/>
          </a:prstGeom>
          <a:noFill/>
          <a:ln w="9525">
            <a:solidFill>
              <a:srgbClr val="008000"/>
            </a:solidFill>
            <a:round/>
            <a:headEnd/>
            <a:tailEnd type="triangle" w="med" len="med"/>
          </a:ln>
        </p:spPr>
      </p:cxnSp>
      <p:cxnSp>
        <p:nvCxnSpPr>
          <p:cNvPr id="35" name="AutoShape 25"/>
          <p:cNvCxnSpPr>
            <a:cxnSpLocks noChangeShapeType="1"/>
            <a:stCxn id="32" idx="3"/>
            <a:endCxn id="33" idx="1"/>
          </p:cNvCxnSpPr>
          <p:nvPr/>
        </p:nvCxnSpPr>
        <p:spPr bwMode="auto">
          <a:xfrm>
            <a:off x="7886700" y="6183313"/>
            <a:ext cx="419100" cy="230187"/>
          </a:xfrm>
          <a:prstGeom prst="straightConnector1">
            <a:avLst/>
          </a:prstGeom>
          <a:noFill/>
          <a:ln w="9525">
            <a:solidFill>
              <a:srgbClr val="008000"/>
            </a:solidFill>
            <a:round/>
            <a:headEnd/>
            <a:tailEnd type="triangle" w="med" len="med"/>
          </a:ln>
        </p:spPr>
      </p:cxnSp>
      <p:cxnSp>
        <p:nvCxnSpPr>
          <p:cNvPr id="36" name="AutoShape 26"/>
          <p:cNvCxnSpPr>
            <a:cxnSpLocks noChangeShapeType="1"/>
            <a:stCxn id="28" idx="3"/>
            <a:endCxn id="20" idx="1"/>
          </p:cNvCxnSpPr>
          <p:nvPr/>
        </p:nvCxnSpPr>
        <p:spPr bwMode="auto">
          <a:xfrm>
            <a:off x="6467475" y="4745038"/>
            <a:ext cx="357188" cy="271463"/>
          </a:xfrm>
          <a:prstGeom prst="straightConnector1">
            <a:avLst/>
          </a:prstGeom>
          <a:noFill/>
          <a:ln w="9525">
            <a:solidFill>
              <a:srgbClr val="008000"/>
            </a:solidFill>
            <a:round/>
            <a:headEnd/>
            <a:tailEnd type="triangle" w="med" len="med"/>
          </a:ln>
        </p:spPr>
      </p:cxnSp>
      <p:sp>
        <p:nvSpPr>
          <p:cNvPr id="37" name="Text Box 27"/>
          <p:cNvSpPr txBox="1">
            <a:spLocks noChangeArrowheads="1"/>
          </p:cNvSpPr>
          <p:nvPr/>
        </p:nvSpPr>
        <p:spPr bwMode="auto">
          <a:xfrm>
            <a:off x="8305800" y="5103813"/>
            <a:ext cx="796925" cy="788910"/>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79 - complément de base assujettie (0,*)</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38" name="AutoShape 28"/>
          <p:cNvCxnSpPr>
            <a:cxnSpLocks noChangeShapeType="1"/>
            <a:stCxn id="32" idx="3"/>
            <a:endCxn id="37" idx="1"/>
          </p:cNvCxnSpPr>
          <p:nvPr/>
        </p:nvCxnSpPr>
        <p:spPr bwMode="auto">
          <a:xfrm flipV="1">
            <a:off x="7886700" y="5498268"/>
            <a:ext cx="419100" cy="685045"/>
          </a:xfrm>
          <a:prstGeom prst="straightConnector1">
            <a:avLst/>
          </a:prstGeom>
          <a:noFill/>
          <a:ln w="9525">
            <a:solidFill>
              <a:srgbClr val="008000"/>
            </a:solidFill>
            <a:round/>
            <a:headEnd/>
            <a:tailEnd type="triangle" w="med" len="med"/>
          </a:ln>
        </p:spPr>
      </p:cxnSp>
      <p:sp>
        <p:nvSpPr>
          <p:cNvPr id="39" name="Text Box 30"/>
          <p:cNvSpPr txBox="1">
            <a:spLocks noChangeArrowheads="1"/>
          </p:cNvSpPr>
          <p:nvPr/>
        </p:nvSpPr>
        <p:spPr bwMode="auto">
          <a:xfrm>
            <a:off x="6824663" y="3086099"/>
            <a:ext cx="1709736" cy="188913"/>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62 - fin du contrat (0,1)</a:t>
            </a:r>
          </a:p>
        </p:txBody>
      </p:sp>
      <p:sp>
        <p:nvSpPr>
          <p:cNvPr id="40" name="Text Box 31"/>
          <p:cNvSpPr txBox="1">
            <a:spLocks noChangeArrowheads="1"/>
          </p:cNvSpPr>
          <p:nvPr/>
        </p:nvSpPr>
        <p:spPr bwMode="auto">
          <a:xfrm>
            <a:off x="6824663" y="2431257"/>
            <a:ext cx="1709736" cy="360363"/>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41 - Changements Contrat (0,*)</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solidFill>
              <a:effectLst/>
              <a:uLnTx/>
              <a:uFillTx/>
              <a:latin typeface="Calibri"/>
              <a:ea typeface="+mn-ea"/>
              <a:cs typeface="+mn-cs"/>
            </a:endParaRPr>
          </a:p>
        </p:txBody>
      </p:sp>
      <p:sp>
        <p:nvSpPr>
          <p:cNvPr id="42" name="Text Box 33"/>
          <p:cNvSpPr txBox="1">
            <a:spLocks noChangeArrowheads="1"/>
          </p:cNvSpPr>
          <p:nvPr/>
        </p:nvSpPr>
        <p:spPr bwMode="auto">
          <a:xfrm>
            <a:off x="6824662" y="3343275"/>
            <a:ext cx="1709737" cy="442913"/>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bloc.65 – Autre suspension de l'exécution du contrat (0,*)</a:t>
            </a:r>
          </a:p>
        </p:txBody>
      </p:sp>
      <p:sp>
        <p:nvSpPr>
          <p:cNvPr id="43" name="Text Box 34"/>
          <p:cNvSpPr txBox="1">
            <a:spLocks noChangeArrowheads="1"/>
          </p:cNvSpPr>
          <p:nvPr/>
        </p:nvSpPr>
        <p:spPr bwMode="auto">
          <a:xfrm>
            <a:off x="6824662" y="2816224"/>
            <a:ext cx="1709737" cy="242093"/>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bloc.60 - Arrêt de travail (0,*)</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0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45" name="AutoShape 37"/>
          <p:cNvCxnSpPr>
            <a:cxnSpLocks noChangeShapeType="1"/>
            <a:stCxn id="19" idx="3"/>
            <a:endCxn id="42" idx="1"/>
          </p:cNvCxnSpPr>
          <p:nvPr/>
        </p:nvCxnSpPr>
        <p:spPr bwMode="auto">
          <a:xfrm>
            <a:off x="6538913" y="3382963"/>
            <a:ext cx="285749" cy="181769"/>
          </a:xfrm>
          <a:prstGeom prst="straightConnector1">
            <a:avLst/>
          </a:prstGeom>
          <a:noFill/>
          <a:ln w="9525">
            <a:solidFill>
              <a:srgbClr val="008000"/>
            </a:solidFill>
            <a:round/>
            <a:headEnd/>
            <a:tailEnd type="triangle" w="med" len="med"/>
          </a:ln>
        </p:spPr>
      </p:cxnSp>
      <p:cxnSp>
        <p:nvCxnSpPr>
          <p:cNvPr id="46" name="AutoShape 38"/>
          <p:cNvCxnSpPr>
            <a:cxnSpLocks noChangeShapeType="1"/>
            <a:stCxn id="28" idx="3"/>
            <a:endCxn id="32" idx="1"/>
          </p:cNvCxnSpPr>
          <p:nvPr/>
        </p:nvCxnSpPr>
        <p:spPr bwMode="auto">
          <a:xfrm>
            <a:off x="6467475" y="4745038"/>
            <a:ext cx="355600" cy="1438275"/>
          </a:xfrm>
          <a:prstGeom prst="straightConnector1">
            <a:avLst/>
          </a:prstGeom>
          <a:noFill/>
          <a:ln w="9525">
            <a:solidFill>
              <a:srgbClr val="008000"/>
            </a:solidFill>
            <a:round/>
            <a:headEnd/>
            <a:tailEnd type="triangle" w="med" len="med"/>
          </a:ln>
        </p:spPr>
      </p:cxnSp>
      <p:sp>
        <p:nvSpPr>
          <p:cNvPr id="47" name="Text Box 39"/>
          <p:cNvSpPr txBox="1">
            <a:spLocks noChangeArrowheads="1"/>
          </p:cNvSpPr>
          <p:nvPr/>
        </p:nvSpPr>
        <p:spPr bwMode="auto">
          <a:xfrm>
            <a:off x="5314950" y="2597150"/>
            <a:ext cx="1225550" cy="431800"/>
          </a:xfrm>
          <a:prstGeom prst="rect">
            <a:avLst/>
          </a:prstGeom>
          <a:solidFill>
            <a:srgbClr val="FFFFFF"/>
          </a:solidFill>
          <a:ln w="9525">
            <a:solidFill>
              <a:srgbClr val="000000"/>
            </a:solidFill>
            <a:miter lim="800000"/>
            <a:headEnd/>
            <a:tailEnd/>
          </a:ln>
        </p:spPr>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0" i="0" u="none" strike="noStrike" kern="1200" cap="none" spc="0" normalizeH="0" baseline="0" noProof="0" dirty="0">
                <a:ln>
                  <a:noFill/>
                </a:ln>
                <a:solidFill>
                  <a:prstClr val="black"/>
                </a:solidFill>
                <a:effectLst/>
                <a:uLnTx/>
                <a:uFillTx/>
                <a:latin typeface="Calibri"/>
                <a:ea typeface="+mn-ea"/>
                <a:cs typeface="+mn-cs"/>
              </a:rPr>
              <a:t>bloc 31 - Changement individu (0,*)</a:t>
            </a:r>
          </a:p>
        </p:txBody>
      </p:sp>
      <p:cxnSp>
        <p:nvCxnSpPr>
          <p:cNvPr id="48" name="AutoShape 40"/>
          <p:cNvCxnSpPr>
            <a:cxnSpLocks noChangeShapeType="1"/>
            <a:stCxn id="23" idx="3"/>
            <a:endCxn id="47" idx="1"/>
          </p:cNvCxnSpPr>
          <p:nvPr/>
        </p:nvCxnSpPr>
        <p:spPr bwMode="auto">
          <a:xfrm flipV="1">
            <a:off x="5024438" y="2813050"/>
            <a:ext cx="290512" cy="104775"/>
          </a:xfrm>
          <a:prstGeom prst="straightConnector1">
            <a:avLst/>
          </a:prstGeom>
          <a:noFill/>
          <a:ln w="9525">
            <a:solidFill>
              <a:srgbClr val="008000"/>
            </a:solidFill>
            <a:round/>
            <a:headEnd/>
            <a:tailEnd type="triangle" w="med" len="med"/>
          </a:ln>
        </p:spPr>
      </p:cxnSp>
      <p:cxnSp>
        <p:nvCxnSpPr>
          <p:cNvPr id="49" name="AutoShape 41"/>
          <p:cNvCxnSpPr>
            <a:cxnSpLocks noChangeShapeType="1"/>
            <a:stCxn id="11" idx="3"/>
            <a:endCxn id="23" idx="1"/>
          </p:cNvCxnSpPr>
          <p:nvPr/>
        </p:nvCxnSpPr>
        <p:spPr bwMode="auto">
          <a:xfrm>
            <a:off x="3878263" y="2260600"/>
            <a:ext cx="88900" cy="657225"/>
          </a:xfrm>
          <a:prstGeom prst="straightConnector1">
            <a:avLst/>
          </a:prstGeom>
          <a:noFill/>
          <a:ln w="9525">
            <a:solidFill>
              <a:srgbClr val="008000"/>
            </a:solidFill>
            <a:round/>
            <a:headEnd/>
            <a:tailEnd type="triangle" w="med" len="med"/>
          </a:ln>
        </p:spPr>
      </p:cxnSp>
      <p:grpSp>
        <p:nvGrpSpPr>
          <p:cNvPr id="50" name="Group 50"/>
          <p:cNvGrpSpPr>
            <a:grpSpLocks/>
          </p:cNvGrpSpPr>
          <p:nvPr/>
        </p:nvGrpSpPr>
        <p:grpSpPr bwMode="auto">
          <a:xfrm>
            <a:off x="592497" y="5736232"/>
            <a:ext cx="2672632" cy="837721"/>
            <a:chOff x="953" y="3124"/>
            <a:chExt cx="616" cy="304"/>
          </a:xfrm>
        </p:grpSpPr>
        <p:sp>
          <p:nvSpPr>
            <p:cNvPr id="51" name="Text Box 1"/>
            <p:cNvSpPr txBox="1">
              <a:spLocks noChangeArrowheads="1"/>
            </p:cNvSpPr>
            <p:nvPr/>
          </p:nvSpPr>
          <p:spPr bwMode="auto">
            <a:xfrm>
              <a:off x="1254" y="3124"/>
              <a:ext cx="315" cy="251"/>
            </a:xfrm>
            <a:prstGeom prst="rect">
              <a:avLst/>
            </a:prstGeom>
            <a:solidFill>
              <a:srgbClr val="FFFFFF"/>
            </a:solidFill>
            <a:ln w="9525">
              <a:noFill/>
              <a:miter lim="800000"/>
              <a:headEnd/>
              <a:tailEnd/>
            </a:ln>
          </p:spPr>
          <p:txBody>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a:ea typeface="+mn-ea"/>
                  <a:cs typeface="+mn-cs"/>
                </a:rPr>
                <a:t> </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a:ea typeface="+mn-ea"/>
                  <a:cs typeface="+mn-cs"/>
                </a:rPr>
                <a:t>0 à n</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a:ea typeface="+mn-ea"/>
                  <a:cs typeface="+mn-cs"/>
                </a:rPr>
                <a:t>1 à n</a:t>
              </a:r>
            </a:p>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400" b="0" i="0" u="none" strike="noStrike" kern="1200" cap="none" spc="0" normalizeH="0" baseline="0" noProof="0" dirty="0">
                  <a:ln>
                    <a:noFill/>
                  </a:ln>
                  <a:solidFill>
                    <a:prstClr val="black"/>
                  </a:solidFill>
                  <a:effectLst/>
                  <a:uLnTx/>
                  <a:uFillTx/>
                  <a:latin typeface="Calibri"/>
                  <a:ea typeface="+mn-ea"/>
                  <a:cs typeface="+mn-cs"/>
                </a:rPr>
                <a:t>1 à 1</a:t>
              </a: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2" name="Line 43"/>
            <p:cNvSpPr>
              <a:spLocks noChangeShapeType="1"/>
            </p:cNvSpPr>
            <p:nvPr/>
          </p:nvSpPr>
          <p:spPr bwMode="auto">
            <a:xfrm>
              <a:off x="953" y="3338"/>
              <a:ext cx="288" cy="0"/>
            </a:xfrm>
            <a:prstGeom prst="line">
              <a:avLst/>
            </a:prstGeom>
            <a:noFill/>
            <a:ln w="28575">
              <a:solidFill>
                <a:srgbClr val="FF9900"/>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3" name="Line 44"/>
            <p:cNvSpPr>
              <a:spLocks noChangeShapeType="1"/>
            </p:cNvSpPr>
            <p:nvPr/>
          </p:nvSpPr>
          <p:spPr bwMode="auto">
            <a:xfrm>
              <a:off x="953" y="3247"/>
              <a:ext cx="288" cy="0"/>
            </a:xfrm>
            <a:prstGeom prst="line">
              <a:avLst/>
            </a:prstGeom>
            <a:noFill/>
            <a:ln w="9525">
              <a:solidFill>
                <a:srgbClr val="008000"/>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4" name="Line 45"/>
            <p:cNvSpPr>
              <a:spLocks noChangeShapeType="1"/>
            </p:cNvSpPr>
            <p:nvPr/>
          </p:nvSpPr>
          <p:spPr bwMode="auto">
            <a:xfrm>
              <a:off x="953" y="3428"/>
              <a:ext cx="288" cy="0"/>
            </a:xfrm>
            <a:prstGeom prst="line">
              <a:avLst/>
            </a:prstGeom>
            <a:noFill/>
            <a:ln w="9525">
              <a:solidFill>
                <a:srgbClr val="FF0000"/>
              </a:solidFill>
              <a:round/>
              <a:headEnd/>
              <a:tailEnd type="triangle" w="med" len="me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55" name="Rectangle 51"/>
          <p:cNvSpPr txBox="1">
            <a:spLocks noChangeArrowheads="1"/>
          </p:cNvSpPr>
          <p:nvPr/>
        </p:nvSpPr>
        <p:spPr>
          <a:xfrm>
            <a:off x="273050" y="296863"/>
            <a:ext cx="7689850" cy="1143000"/>
          </a:xfrm>
          <a:prstGeom prst="rect">
            <a:avLst/>
          </a:prstGeom>
        </p:spPr>
        <p:txBody>
          <a:bodyPr vert="horz" lIns="91440" tIns="45720" rIns="91440" bIns="45720" rtlCol="0" anchor="ctr">
            <a:normAutofit/>
          </a:bodyPr>
          <a:lstStyle/>
          <a:p>
            <a:pPr lvl="0">
              <a:defRPr/>
            </a:pPr>
            <a:r>
              <a:rPr lang="fr-FR" sz="2400" b="1" dirty="0">
                <a:solidFill>
                  <a:srgbClr val="005AA3"/>
                </a:solidFill>
                <a:latin typeface="Calibri Light" panose="020F0302020204030204" pitchFamily="34" charset="0"/>
                <a:ea typeface="+mj-ea"/>
                <a:cs typeface="+mj-cs"/>
              </a:rPr>
              <a:t>		</a:t>
            </a:r>
          </a:p>
        </p:txBody>
      </p:sp>
      <p:cxnSp>
        <p:nvCxnSpPr>
          <p:cNvPr id="56" name="AutoShape 11"/>
          <p:cNvCxnSpPr>
            <a:cxnSpLocks noChangeShapeType="1"/>
            <a:stCxn id="19" idx="3"/>
            <a:endCxn id="39" idx="1"/>
          </p:cNvCxnSpPr>
          <p:nvPr/>
        </p:nvCxnSpPr>
        <p:spPr bwMode="auto">
          <a:xfrm flipV="1">
            <a:off x="6538913" y="3180556"/>
            <a:ext cx="285750" cy="202407"/>
          </a:xfrm>
          <a:prstGeom prst="straightConnector1">
            <a:avLst/>
          </a:prstGeom>
          <a:noFill/>
          <a:ln w="9525">
            <a:solidFill>
              <a:srgbClr val="008000"/>
            </a:solidFill>
            <a:round/>
            <a:headEnd/>
            <a:tailEnd type="triangle" w="med" len="med"/>
          </a:ln>
        </p:spPr>
      </p:cxnSp>
      <p:sp>
        <p:nvSpPr>
          <p:cNvPr id="57" name="Rectangle 56"/>
          <p:cNvSpPr/>
          <p:nvPr/>
        </p:nvSpPr>
        <p:spPr bwMode="auto">
          <a:xfrm>
            <a:off x="539553" y="4869160"/>
            <a:ext cx="1990922" cy="647700"/>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a:lstStyle/>
          <a:p>
            <a:pPr marL="0" marR="0" lvl="0" indent="0" defTabSz="914400" rtl="0" eaLnBrk="0" fontAlgn="auto" latinLnBrk="0" hangingPunct="0">
              <a:lnSpc>
                <a:spcPct val="100000"/>
              </a:lnSpc>
              <a:spcBef>
                <a:spcPts val="0"/>
              </a:spcBef>
              <a:spcAft>
                <a:spcPts val="0"/>
              </a:spcAft>
              <a:buClrTx/>
              <a:buSzTx/>
              <a:buFontTx/>
              <a:buNone/>
              <a:tabLst/>
              <a:defRPr/>
            </a:pPr>
            <a:r>
              <a:rPr kumimoji="0" lang="fr-FR" sz="1600" b="0" i="0" u="none" strike="noStrike" kern="1200" cap="none" spc="0" normalizeH="0" baseline="0" noProof="0" dirty="0">
                <a:ln>
                  <a:noFill/>
                </a:ln>
                <a:solidFill>
                  <a:prstClr val="black"/>
                </a:solidFill>
                <a:effectLst/>
                <a:uLnTx/>
                <a:uFillTx/>
                <a:latin typeface="Calibri"/>
                <a:ea typeface="+mn-ea"/>
                <a:cs typeface="+mn-cs"/>
              </a:rPr>
              <a:t>Cardinalité jointure entre les blocs</a:t>
            </a:r>
          </a:p>
          <a:p>
            <a:pPr marL="0" marR="0" lvl="0" indent="0" defTabSz="914400" rtl="0" eaLnBrk="0"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58" name="Groupe 57"/>
          <p:cNvGrpSpPr/>
          <p:nvPr/>
        </p:nvGrpSpPr>
        <p:grpSpPr>
          <a:xfrm>
            <a:off x="3975100" y="1336219"/>
            <a:ext cx="5127625" cy="1039496"/>
            <a:chOff x="4016375" y="1407094"/>
            <a:chExt cx="5616575" cy="890019"/>
          </a:xfrm>
        </p:grpSpPr>
        <p:sp>
          <p:nvSpPr>
            <p:cNvPr id="59" name="Line 52"/>
            <p:cNvSpPr>
              <a:spLocks noChangeShapeType="1"/>
            </p:cNvSpPr>
            <p:nvPr/>
          </p:nvSpPr>
          <p:spPr bwMode="auto">
            <a:xfrm>
              <a:off x="4016375" y="2297113"/>
              <a:ext cx="5616575"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60" name="Groupe 60"/>
            <p:cNvGrpSpPr/>
            <p:nvPr/>
          </p:nvGrpSpPr>
          <p:grpSpPr>
            <a:xfrm>
              <a:off x="7189835" y="1407094"/>
              <a:ext cx="2239833" cy="790575"/>
              <a:chOff x="7189835" y="1407094"/>
              <a:chExt cx="2239833" cy="790575"/>
            </a:xfrm>
          </p:grpSpPr>
          <p:sp>
            <p:nvSpPr>
              <p:cNvPr id="61" name="ZoneTexte 49"/>
              <p:cNvSpPr txBox="1">
                <a:spLocks noChangeArrowheads="1"/>
              </p:cNvSpPr>
              <p:nvPr/>
            </p:nvSpPr>
            <p:spPr bwMode="auto">
              <a:xfrm>
                <a:off x="7550197" y="1643630"/>
                <a:ext cx="1879471" cy="289871"/>
              </a:xfrm>
              <a:prstGeom prst="rect">
                <a:avLst/>
              </a:prstGeom>
              <a:noFill/>
              <a:ln w="9525">
                <a:noFill/>
                <a:miter lim="800000"/>
                <a:headEnd/>
                <a:tailEnd/>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0070C0"/>
                    </a:solidFill>
                    <a:effectLst/>
                    <a:uLnTx/>
                    <a:uFillTx/>
                    <a:latin typeface="Calibri"/>
                    <a:ea typeface="+mn-ea"/>
                    <a:cs typeface="+mn-cs"/>
                  </a:rPr>
                  <a:t>données agrégées</a:t>
                </a:r>
              </a:p>
            </p:txBody>
          </p:sp>
          <p:sp>
            <p:nvSpPr>
              <p:cNvPr id="62" name="AutoShape 54"/>
              <p:cNvSpPr>
                <a:spLocks/>
              </p:cNvSpPr>
              <p:nvPr/>
            </p:nvSpPr>
            <p:spPr bwMode="auto">
              <a:xfrm>
                <a:off x="7189835" y="1407094"/>
                <a:ext cx="287337" cy="790575"/>
              </a:xfrm>
              <a:prstGeom prst="rightBrace">
                <a:avLst>
                  <a:gd name="adj1" fmla="val 22928"/>
                  <a:gd name="adj2" fmla="val 50000"/>
                </a:avLst>
              </a:prstGeom>
              <a:ln>
                <a:solidFill>
                  <a:srgbClr val="0070C0"/>
                </a:solidFill>
                <a:headEnd/>
                <a:tailEnd/>
              </a:ln>
            </p:spPr>
            <p:style>
              <a:lnRef idx="1">
                <a:schemeClr val="accent4"/>
              </a:lnRef>
              <a:fillRef idx="0">
                <a:schemeClr val="accent4"/>
              </a:fillRef>
              <a:effectRef idx="0">
                <a:schemeClr val="accent4"/>
              </a:effectRef>
              <a:fontRef idx="minor">
                <a:schemeClr val="tx1"/>
              </a:fontRef>
            </p:style>
            <p:txBody>
              <a:bodyPr wrap="none" anchor="ct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grpSp>
      </p:grpSp>
      <p:grpSp>
        <p:nvGrpSpPr>
          <p:cNvPr id="63" name="Groupe 62"/>
          <p:cNvGrpSpPr/>
          <p:nvPr/>
        </p:nvGrpSpPr>
        <p:grpSpPr>
          <a:xfrm>
            <a:off x="1352550" y="2655888"/>
            <a:ext cx="2376488" cy="3744912"/>
            <a:chOff x="1352550" y="2655888"/>
            <a:chExt cx="2376488" cy="3744912"/>
          </a:xfrm>
        </p:grpSpPr>
        <p:sp>
          <p:nvSpPr>
            <p:cNvPr id="64" name="ZoneTexte 49"/>
            <p:cNvSpPr txBox="1">
              <a:spLocks noChangeArrowheads="1"/>
            </p:cNvSpPr>
            <p:nvPr/>
          </p:nvSpPr>
          <p:spPr bwMode="auto">
            <a:xfrm>
              <a:off x="1352550" y="4313238"/>
              <a:ext cx="2036135" cy="338554"/>
            </a:xfrm>
            <a:prstGeom prst="rect">
              <a:avLst/>
            </a:prstGeom>
            <a:noFill/>
            <a:ln w="9525">
              <a:noFill/>
              <a:miter lim="800000"/>
              <a:headEnd/>
              <a:tailEnd/>
            </a:ln>
          </p:spPr>
          <p:txBody>
            <a:bodyPr wrap="none">
              <a:spAutoFit/>
            </a:bodyPr>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600" b="1" i="0" u="none" strike="noStrike" kern="1200" cap="none" spc="0" normalizeH="0" baseline="0" noProof="0" dirty="0">
                  <a:ln>
                    <a:noFill/>
                  </a:ln>
                  <a:solidFill>
                    <a:srgbClr val="FF0000"/>
                  </a:solidFill>
                  <a:effectLst/>
                  <a:uLnTx/>
                  <a:uFillTx/>
                  <a:latin typeface="Calibri"/>
                  <a:ea typeface="+mn-ea"/>
                  <a:cs typeface="+mn-cs"/>
                </a:rPr>
                <a:t>données individuelles</a:t>
              </a:r>
            </a:p>
          </p:txBody>
        </p:sp>
        <p:sp>
          <p:nvSpPr>
            <p:cNvPr id="65" name="AutoShape 56"/>
            <p:cNvSpPr>
              <a:spLocks/>
            </p:cNvSpPr>
            <p:nvPr/>
          </p:nvSpPr>
          <p:spPr bwMode="auto">
            <a:xfrm flipH="1">
              <a:off x="3368675" y="2655888"/>
              <a:ext cx="360363" cy="3744912"/>
            </a:xfrm>
            <a:prstGeom prst="rightBrace">
              <a:avLst>
                <a:gd name="adj1" fmla="val 86600"/>
                <a:gd name="adj2" fmla="val 50000"/>
              </a:avLst>
            </a:prstGeom>
            <a:ln>
              <a:headEnd/>
              <a:tailEnd/>
            </a:ln>
          </p:spPr>
          <p:style>
            <a:lnRef idx="1">
              <a:schemeClr val="accent2"/>
            </a:lnRef>
            <a:fillRef idx="0">
              <a:schemeClr val="accent2"/>
            </a:fillRef>
            <a:effectRef idx="0">
              <a:schemeClr val="accent2"/>
            </a:effectRef>
            <a:fontRef idx="minor">
              <a:schemeClr val="tx1"/>
            </a:fontRef>
          </p:style>
          <p:txBody>
            <a:bodyPr wrap="none" anchor="ctr"/>
            <a:lstStyle/>
            <a:p>
              <a:pPr marL="0" marR="0" lvl="0" indent="0" algn="l" defTabSz="914400" rtl="0" eaLnBrk="0" fontAlgn="auto" latinLnBrk="0" hangingPunct="0">
                <a:lnSpc>
                  <a:spcPct val="100000"/>
                </a:lnSpc>
                <a:spcBef>
                  <a:spcPts val="0"/>
                </a:spcBef>
                <a:spcAft>
                  <a:spcPts val="0"/>
                </a:spcAft>
                <a:buClrTx/>
                <a:buSzTx/>
                <a:buFontTx/>
                <a:buNone/>
                <a:tabLst/>
                <a:defRPr/>
              </a:pPr>
              <a:endParaRPr kumimoji="0" lang="fr-FR" sz="18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66" name="Text Box 2"/>
          <p:cNvSpPr txBox="1">
            <a:spLocks noChangeArrowheads="1"/>
          </p:cNvSpPr>
          <p:nvPr/>
        </p:nvSpPr>
        <p:spPr bwMode="auto">
          <a:xfrm>
            <a:off x="1065213" y="2008188"/>
            <a:ext cx="790575" cy="506412"/>
          </a:xfrm>
          <a:prstGeom prst="rect">
            <a:avLst/>
          </a:prstGeom>
          <a:solidFill>
            <a:srgbClr val="00B050"/>
          </a:solidFill>
          <a:ln w="12700">
            <a:solidFill>
              <a:srgbClr val="019879"/>
            </a:solidFill>
            <a:headEnd/>
            <a:tailEnd/>
          </a:ln>
        </p:spPr>
        <p:style>
          <a:lnRef idx="2">
            <a:schemeClr val="accent3"/>
          </a:lnRef>
          <a:fillRef idx="1">
            <a:schemeClr val="lt1"/>
          </a:fillRef>
          <a:effectRef idx="0">
            <a:schemeClr val="accent3"/>
          </a:effectRef>
          <a:fontRef idx="minor">
            <a:schemeClr val="dk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05 - déclaration (1,1)</a:t>
            </a:r>
          </a:p>
        </p:txBody>
      </p:sp>
      <p:cxnSp>
        <p:nvCxnSpPr>
          <p:cNvPr id="67" name="AutoShape 4"/>
          <p:cNvCxnSpPr>
            <a:cxnSpLocks noChangeShapeType="1"/>
            <a:stCxn id="66" idx="3"/>
            <a:endCxn id="10" idx="1"/>
          </p:cNvCxnSpPr>
          <p:nvPr/>
        </p:nvCxnSpPr>
        <p:spPr bwMode="auto">
          <a:xfrm>
            <a:off x="1855788" y="2262188"/>
            <a:ext cx="146050" cy="0"/>
          </a:xfrm>
          <a:prstGeom prst="straightConnector1">
            <a:avLst/>
          </a:prstGeom>
          <a:noFill/>
          <a:ln w="3175">
            <a:solidFill>
              <a:srgbClr val="FF0000"/>
            </a:solidFill>
            <a:round/>
            <a:headEnd/>
            <a:tailEnd type="triangle" w="med" len="med"/>
          </a:ln>
        </p:spPr>
      </p:cxnSp>
      <p:sp>
        <p:nvSpPr>
          <p:cNvPr id="68" name="Text Box 2"/>
          <p:cNvSpPr txBox="1">
            <a:spLocks noChangeArrowheads="1"/>
          </p:cNvSpPr>
          <p:nvPr/>
        </p:nvSpPr>
        <p:spPr bwMode="auto">
          <a:xfrm>
            <a:off x="58231" y="2008982"/>
            <a:ext cx="790575" cy="506412"/>
          </a:xfrm>
          <a:prstGeom prst="rect">
            <a:avLst/>
          </a:prstGeom>
          <a:solidFill>
            <a:srgbClr val="00B050"/>
          </a:solidFill>
          <a:ln w="12700">
            <a:solidFill>
              <a:srgbClr val="019879"/>
            </a:solidFill>
            <a:headEnd/>
            <a:tailEnd/>
          </a:ln>
        </p:spPr>
        <p:style>
          <a:lnRef idx="2">
            <a:schemeClr val="accent3"/>
          </a:lnRef>
          <a:fillRef idx="1">
            <a:schemeClr val="lt1"/>
          </a:fillRef>
          <a:effectRef idx="0">
            <a:schemeClr val="accent3"/>
          </a:effectRef>
          <a:fontRef idx="minor">
            <a:schemeClr val="dk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00 - envoi (1,1)</a:t>
            </a:r>
          </a:p>
        </p:txBody>
      </p:sp>
      <p:cxnSp>
        <p:nvCxnSpPr>
          <p:cNvPr id="69" name="AutoShape 4"/>
          <p:cNvCxnSpPr>
            <a:cxnSpLocks noChangeShapeType="1"/>
            <a:stCxn id="68" idx="3"/>
            <a:endCxn id="66" idx="1"/>
          </p:cNvCxnSpPr>
          <p:nvPr/>
        </p:nvCxnSpPr>
        <p:spPr bwMode="auto">
          <a:xfrm flipV="1">
            <a:off x="848806" y="2261394"/>
            <a:ext cx="216407" cy="794"/>
          </a:xfrm>
          <a:prstGeom prst="straightConnector1">
            <a:avLst/>
          </a:prstGeom>
          <a:noFill/>
          <a:ln w="3175">
            <a:solidFill>
              <a:srgbClr val="FF0000"/>
            </a:solidFill>
            <a:round/>
            <a:headEnd/>
            <a:tailEnd type="triangle" w="med" len="med"/>
          </a:ln>
        </p:spPr>
      </p:cxnSp>
      <p:sp>
        <p:nvSpPr>
          <p:cNvPr id="9" name="ZoneTexte 8">
            <a:extLst>
              <a:ext uri="{FF2B5EF4-FFF2-40B4-BE49-F238E27FC236}">
                <a16:creationId xmlns:a16="http://schemas.microsoft.com/office/drawing/2014/main" id="{433EE482-70DB-4155-A1E0-0F6CADC93F32}"/>
              </a:ext>
            </a:extLst>
          </p:cNvPr>
          <p:cNvSpPr txBox="1"/>
          <p:nvPr/>
        </p:nvSpPr>
        <p:spPr>
          <a:xfrm>
            <a:off x="539553" y="5686901"/>
            <a:ext cx="1922793" cy="307777"/>
          </a:xfrm>
          <a:prstGeom prst="rect">
            <a:avLst/>
          </a:prstGeom>
          <a:noFill/>
        </p:spPr>
        <p:txBody>
          <a:bodyPr wrap="square" rtlCol="0">
            <a:spAutoFit/>
          </a:bodyPr>
          <a:lstStyle/>
          <a:p>
            <a:r>
              <a:rPr lang="fr-FR" sz="1400" dirty="0">
                <a:solidFill>
                  <a:prstClr val="black"/>
                </a:solidFill>
                <a:latin typeface="Calibri"/>
              </a:rPr>
              <a:t>Légende</a:t>
            </a:r>
            <a:endParaRPr lang="fr-FR" sz="1400" dirty="0"/>
          </a:p>
        </p:txBody>
      </p:sp>
      <p:sp>
        <p:nvSpPr>
          <p:cNvPr id="71" name="Text Box 5">
            <a:extLst>
              <a:ext uri="{FF2B5EF4-FFF2-40B4-BE49-F238E27FC236}">
                <a16:creationId xmlns:a16="http://schemas.microsoft.com/office/drawing/2014/main" id="{47230F6C-5117-450F-9425-51CA1AD28A3F}"/>
              </a:ext>
            </a:extLst>
          </p:cNvPr>
          <p:cNvSpPr txBox="1">
            <a:spLocks noChangeArrowheads="1"/>
          </p:cNvSpPr>
          <p:nvPr/>
        </p:nvSpPr>
        <p:spPr bwMode="auto">
          <a:xfrm>
            <a:off x="4179524" y="1184664"/>
            <a:ext cx="1258810" cy="420687"/>
          </a:xfrm>
          <a:prstGeom prst="rect">
            <a:avLst/>
          </a:prstGeom>
          <a:solidFill>
            <a:srgbClr val="00B0F0"/>
          </a:solidFill>
          <a:ln w="12700">
            <a:noFill/>
            <a:headEnd/>
            <a:tailEnd/>
          </a:ln>
        </p:spPr>
        <p:style>
          <a:lnRef idx="2">
            <a:schemeClr val="accent4">
              <a:shade val="50000"/>
            </a:schemeClr>
          </a:lnRef>
          <a:fillRef idx="1">
            <a:schemeClr val="accent4"/>
          </a:fillRef>
          <a:effectRef idx="0">
            <a:schemeClr val="accent4"/>
          </a:effectRef>
          <a:fontRef idx="minor">
            <a:schemeClr val="lt1"/>
          </a:fontRef>
        </p:style>
        <p:txBody>
          <a:bodyPr lIns="43891" tIns="21946" rIns="43891" bIns="21946"/>
          <a:lstStyle/>
          <a:p>
            <a:pPr marL="0" marR="0" lvl="0" indent="0" algn="l" defTabSz="914400" rtl="0" eaLnBrk="0" fontAlgn="auto" latinLnBrk="0" hangingPunct="0">
              <a:lnSpc>
                <a:spcPct val="100000"/>
              </a:lnSpc>
              <a:spcBef>
                <a:spcPts val="0"/>
              </a:spcBef>
              <a:spcAft>
                <a:spcPts val="0"/>
              </a:spcAft>
              <a:buClrTx/>
              <a:buSzTx/>
              <a:buFontTx/>
              <a:buNone/>
              <a:tabLst/>
              <a:defRPr/>
            </a:pPr>
            <a:r>
              <a:rPr kumimoji="0" lang="fr-FR" sz="1000" b="1" i="0" u="none" strike="noStrike" kern="1200" cap="none" spc="0" normalizeH="0" baseline="0" noProof="0" dirty="0">
                <a:ln>
                  <a:noFill/>
                </a:ln>
                <a:solidFill>
                  <a:prstClr val="black"/>
                </a:solidFill>
                <a:effectLst/>
                <a:uLnTx/>
                <a:uFillTx/>
                <a:latin typeface="Calibri"/>
                <a:ea typeface="+mn-ea"/>
                <a:cs typeface="+mn-cs"/>
              </a:rPr>
              <a:t>bloc 20 – Versement OPS (0,*)</a:t>
            </a:r>
          </a:p>
        </p:txBody>
      </p:sp>
      <p:cxnSp>
        <p:nvCxnSpPr>
          <p:cNvPr id="78" name="AutoShape 6">
            <a:extLst>
              <a:ext uri="{FF2B5EF4-FFF2-40B4-BE49-F238E27FC236}">
                <a16:creationId xmlns:a16="http://schemas.microsoft.com/office/drawing/2014/main" id="{5559CB11-E920-434B-8AE2-475940031729}"/>
              </a:ext>
            </a:extLst>
          </p:cNvPr>
          <p:cNvCxnSpPr>
            <a:cxnSpLocks noChangeShapeType="1"/>
            <a:stCxn id="11" idx="3"/>
            <a:endCxn id="71" idx="1"/>
          </p:cNvCxnSpPr>
          <p:nvPr/>
        </p:nvCxnSpPr>
        <p:spPr bwMode="auto">
          <a:xfrm flipV="1">
            <a:off x="3878263" y="1395008"/>
            <a:ext cx="301261" cy="865593"/>
          </a:xfrm>
          <a:prstGeom prst="straightConnector1">
            <a:avLst/>
          </a:prstGeom>
          <a:noFill/>
          <a:ln w="9525">
            <a:solidFill>
              <a:srgbClr val="008000"/>
            </a:solidFill>
            <a:round/>
            <a:headEnd/>
            <a:tailEnd type="triangle" w="med" len="med"/>
          </a:ln>
        </p:spPr>
      </p:cxnSp>
    </p:spTree>
    <p:extLst>
      <p:ext uri="{BB962C8B-B14F-4D97-AF65-F5344CB8AC3E}">
        <p14:creationId xmlns:p14="http://schemas.microsoft.com/office/powerpoint/2010/main" val="2483254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Liens entre les données individuelles et agrégées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solidFill>
                  <a:schemeClr val="tx1"/>
                </a:solidFill>
              </a:rPr>
              <a:pPr lvl="0"/>
              <a:t>12</a:t>
            </a:fld>
            <a:endParaRPr lang="fr-FR" altLang="fr-FR" noProof="0" dirty="0">
              <a:solidFill>
                <a:schemeClr val="tx1"/>
              </a:solidFill>
            </a:endParaRPr>
          </a:p>
        </p:txBody>
      </p:sp>
      <p:sp>
        <p:nvSpPr>
          <p:cNvPr id="9" name="Espace réservé du texte 8"/>
          <p:cNvSpPr>
            <a:spLocks noGrp="1"/>
          </p:cNvSpPr>
          <p:nvPr>
            <p:ph type="body" sz="quarter" idx="13"/>
          </p:nvPr>
        </p:nvSpPr>
        <p:spPr/>
        <p:txBody>
          <a:bodyPr>
            <a:normAutofit fontScale="62500" lnSpcReduction="20000"/>
          </a:bodyPr>
          <a:lstStyle/>
          <a:p>
            <a:pPr>
              <a:buNone/>
            </a:pPr>
            <a:r>
              <a:rPr lang="fr-FR" dirty="0"/>
              <a:t>De la qualification à la cohérence des données</a:t>
            </a:r>
          </a:p>
        </p:txBody>
      </p:sp>
      <p:sp>
        <p:nvSpPr>
          <p:cNvPr id="10" name="Espace réservé du texte 9"/>
          <p:cNvSpPr>
            <a:spLocks noGrp="1"/>
          </p:cNvSpPr>
          <p:nvPr>
            <p:ph type="body" sz="quarter" idx="14"/>
          </p:nvPr>
        </p:nvSpPr>
        <p:spPr/>
        <p:txBody>
          <a:bodyPr>
            <a:noAutofit/>
          </a:bodyPr>
          <a:lstStyle/>
          <a:p>
            <a:pPr lvl="1" algn="just"/>
            <a:r>
              <a:rPr lang="fr-FR" dirty="0"/>
              <a:t>En principe, si la DSN présente des montants agrégés non nuls de cotisations (blocs 22/23), il doit toujours y avoir une correspondance au niveau nominatif</a:t>
            </a:r>
          </a:p>
          <a:p>
            <a:pPr lvl="2" algn="just"/>
            <a:r>
              <a:rPr lang="fr-FR" sz="1400" dirty="0"/>
              <a:t>En revanche, si aucun montant n’est présent au niveau nominatif, il peut ne pas y avoir d’agrégats : cas des DSN néant</a:t>
            </a:r>
          </a:p>
          <a:p>
            <a:pPr marL="631825" lvl="2" indent="0" algn="just">
              <a:buNone/>
            </a:pPr>
            <a:endParaRPr lang="fr-FR" sz="1400" dirty="0"/>
          </a:p>
          <a:p>
            <a:pPr lvl="1" algn="just"/>
            <a:r>
              <a:rPr lang="fr-FR" dirty="0"/>
              <a:t>La </a:t>
            </a:r>
            <a:r>
              <a:rPr lang="fr-FR" b="1" dirty="0"/>
              <a:t>qualification</a:t>
            </a:r>
            <a:r>
              <a:rPr lang="fr-FR" dirty="0"/>
              <a:t> des données permet de confirmer la cohérence des données individuelles entre-elles et des données individuelles avec les données agrégées</a:t>
            </a:r>
          </a:p>
          <a:p>
            <a:pPr lvl="2" algn="just"/>
            <a:r>
              <a:rPr lang="fr-FR" sz="1400" dirty="0"/>
              <a:t>La norme ne pouvant pas prendre en compte tous les contrôles métiers, un travail de qualification est donc à opérer par chaque OPS. Exemple : pour valider des montants d’assiette individuelle, l’assiette individuelle (bloc 78) doit être cohérente avec les éléments de rémunération (blocs 51/52 voire 54).  Important : cohérence ne signifie égalité dans tous les cas.</a:t>
            </a:r>
          </a:p>
          <a:p>
            <a:pPr marL="631825" lvl="2" indent="0" algn="just">
              <a:buNone/>
            </a:pPr>
            <a:endParaRPr lang="fr-FR" sz="1400" dirty="0"/>
          </a:p>
          <a:p>
            <a:pPr lvl="1" algn="just"/>
            <a:r>
              <a:rPr lang="fr-FR" dirty="0"/>
              <a:t>La </a:t>
            </a:r>
            <a:r>
              <a:rPr lang="fr-FR" b="1" dirty="0"/>
              <a:t>cohérence </a:t>
            </a:r>
            <a:r>
              <a:rPr lang="fr-FR" dirty="0"/>
              <a:t>entre les montants au niveau nominatif et au niveau agrégé s’opère sur la base des données :</a:t>
            </a:r>
          </a:p>
          <a:p>
            <a:pPr lvl="2" algn="just"/>
            <a:r>
              <a:rPr lang="fr-FR" sz="1400" dirty="0"/>
              <a:t>du bloc Cotisation agrégée (bloc 23) </a:t>
            </a:r>
          </a:p>
          <a:p>
            <a:pPr lvl="2" algn="just"/>
            <a:r>
              <a:rPr lang="fr-FR" sz="1400" dirty="0"/>
              <a:t>des blocs Rémunération (bloc 51) et Prime, gratification et indemnité (bloc 52)  voire Autre élément de revenu brut (bloc 54)</a:t>
            </a:r>
          </a:p>
          <a:p>
            <a:pPr lvl="2" algn="just"/>
            <a:r>
              <a:rPr lang="fr-FR" sz="1400" dirty="0"/>
              <a:t>des blocs Base assujettie (bloc 78) et Cotisation individuelle (bloc 81).</a:t>
            </a: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42289939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Liens entre les données individuelles et agrégées</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13</a:t>
            </a:fld>
            <a:endParaRPr lang="fr-FR" altLang="fr-FR" dirty="0">
              <a:solidFill>
                <a:schemeClr val="tx1"/>
              </a:solidFill>
            </a:endParaRPr>
          </a:p>
        </p:txBody>
      </p:sp>
      <p:sp>
        <p:nvSpPr>
          <p:cNvPr id="4" name="Espace réservé du texte 3"/>
          <p:cNvSpPr>
            <a:spLocks noGrp="1"/>
          </p:cNvSpPr>
          <p:nvPr>
            <p:ph type="body" sz="quarter" idx="13"/>
          </p:nvPr>
        </p:nvSpPr>
        <p:spPr>
          <a:xfrm>
            <a:off x="1043608" y="1068388"/>
            <a:ext cx="7851155" cy="416396"/>
          </a:xfrm>
        </p:spPr>
        <p:txBody>
          <a:bodyPr>
            <a:noAutofit/>
          </a:bodyPr>
          <a:lstStyle/>
          <a:p>
            <a:pPr>
              <a:buNone/>
            </a:pPr>
            <a:r>
              <a:rPr lang="fr-FR" sz="1600" dirty="0"/>
              <a:t>Exemples de la cohérence des données agrégées et des données nominatives </a:t>
            </a:r>
          </a:p>
        </p:txBody>
      </p:sp>
      <p:sp>
        <p:nvSpPr>
          <p:cNvPr id="5" name="Espace réservé du texte 4"/>
          <p:cNvSpPr>
            <a:spLocks noGrp="1"/>
          </p:cNvSpPr>
          <p:nvPr>
            <p:ph type="body" sz="quarter" idx="14"/>
          </p:nvPr>
        </p:nvSpPr>
        <p:spPr/>
        <p:txBody>
          <a:bodyPr>
            <a:normAutofit/>
          </a:bodyPr>
          <a:lstStyle/>
          <a:p>
            <a:pPr lvl="1" algn="just"/>
            <a:r>
              <a:rPr lang="fr-FR" b="1" dirty="0"/>
              <a:t>Comparaison </a:t>
            </a:r>
            <a:r>
              <a:rPr lang="fr-FR" dirty="0"/>
              <a:t>entre données agrégées et somme des données individuelles correspondantes pour :</a:t>
            </a:r>
          </a:p>
          <a:p>
            <a:pPr lvl="2" algn="just"/>
            <a:r>
              <a:rPr lang="fr-FR" sz="1400" dirty="0"/>
              <a:t>les assiettes (à partir des blocs 23 et 78 sauf pour l’assiette VT portée, pour la partie individuelle, par le bloc 81)</a:t>
            </a:r>
          </a:p>
          <a:p>
            <a:pPr lvl="2" algn="just"/>
            <a:r>
              <a:rPr lang="fr-FR" sz="1400" dirty="0"/>
              <a:t>les exonérations (à partir des blocs 23 et 81)</a:t>
            </a:r>
          </a:p>
          <a:p>
            <a:pPr lvl="2" algn="just"/>
            <a:r>
              <a:rPr lang="fr-FR" sz="1400" dirty="0"/>
              <a:t>les réductions (à partir des blocs 23 et 81)</a:t>
            </a:r>
          </a:p>
          <a:p>
            <a:pPr lvl="2" algn="just"/>
            <a:r>
              <a:rPr lang="fr-FR" sz="1400" dirty="0"/>
              <a:t>Les éléments hors paie (à partir des blocs 23 et 89)</a:t>
            </a:r>
          </a:p>
          <a:p>
            <a:pPr marL="631825" lvl="2" indent="0" algn="just">
              <a:buNone/>
            </a:pPr>
            <a:endParaRPr lang="fr-FR" sz="1400" dirty="0"/>
          </a:p>
          <a:p>
            <a:pPr lvl="1" algn="just"/>
            <a:r>
              <a:rPr lang="fr-FR" b="1" dirty="0"/>
              <a:t>Illustrations : </a:t>
            </a:r>
          </a:p>
          <a:p>
            <a:pPr lvl="2" algn="just"/>
            <a:r>
              <a:rPr lang="fr-FR" sz="1400" b="1" dirty="0"/>
              <a:t>Cas de l’assiette du Forfait social 8 %</a:t>
            </a:r>
            <a:r>
              <a:rPr lang="fr-FR" sz="1400" dirty="0"/>
              <a:t> : </a:t>
            </a:r>
            <a:endParaRPr lang="fr-FR" sz="1400" dirty="0">
              <a:latin typeface="+mj-lt"/>
            </a:endParaRPr>
          </a:p>
          <a:p>
            <a:pPr lvl="3" algn="just">
              <a:spcBef>
                <a:spcPts val="300"/>
              </a:spcBef>
              <a:buClr>
                <a:schemeClr val="accent2"/>
              </a:buClr>
            </a:pPr>
            <a:r>
              <a:rPr lang="fr-FR" sz="1400" dirty="0"/>
              <a:t>Montant de l’assiette associée au CTP 479 (en bloc 23) pour un établissement et une période donnée</a:t>
            </a:r>
          </a:p>
          <a:p>
            <a:pPr lvl="3" algn="just">
              <a:spcBef>
                <a:spcPts val="300"/>
              </a:spcBef>
              <a:buClr>
                <a:schemeClr val="accent2"/>
              </a:buClr>
            </a:pPr>
            <a:r>
              <a:rPr lang="fr-FR" sz="1400" dirty="0"/>
              <a:t>Comparaison de ce montant à la somme des assiettes individuelles renseignées avec le code 13 (au bloc 78) pour le même établissement et la même période</a:t>
            </a:r>
          </a:p>
          <a:p>
            <a:pPr lvl="2" algn="just"/>
            <a:r>
              <a:rPr lang="fr-FR" sz="1400" b="1" dirty="0">
                <a:latin typeface="+mj-lt"/>
              </a:rPr>
              <a:t>Cas de l’assiette VT </a:t>
            </a:r>
            <a:r>
              <a:rPr lang="fr-FR" sz="1400" dirty="0">
                <a:latin typeface="+mj-lt"/>
              </a:rPr>
              <a:t>: </a:t>
            </a:r>
          </a:p>
          <a:p>
            <a:pPr lvl="3" algn="just">
              <a:spcBef>
                <a:spcPts val="300"/>
              </a:spcBef>
              <a:buClr>
                <a:schemeClr val="accent2"/>
              </a:buClr>
            </a:pPr>
            <a:r>
              <a:rPr lang="fr-FR" sz="1400" dirty="0"/>
              <a:t>Somme de tous les montants d’assiette associés au CTP 900/901/911/917/921/927 (bloc 23), pour un établissement et une période donnée</a:t>
            </a:r>
          </a:p>
          <a:p>
            <a:pPr lvl="3" algn="just">
              <a:spcBef>
                <a:spcPts val="300"/>
              </a:spcBef>
              <a:buClr>
                <a:schemeClr val="accent2"/>
              </a:buClr>
            </a:pPr>
            <a:r>
              <a:rPr lang="fr-FR" sz="1400" dirty="0"/>
              <a:t>Comparaison de ce montant à la somme des assiettes individuelles renseignées avec le code 226 (bloc 81) pour le même établissement et la même période.</a:t>
            </a: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3916464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pic>
        <p:nvPicPr>
          <p:cNvPr id="23" name="Image 22">
            <a:extLst>
              <a:ext uri="{FF2B5EF4-FFF2-40B4-BE49-F238E27FC236}">
                <a16:creationId xmlns:a16="http://schemas.microsoft.com/office/drawing/2014/main" id="{ECD52705-9E35-4613-A1F4-60E55CBC473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r="8147"/>
          <a:stretch/>
        </p:blipFill>
        <p:spPr>
          <a:xfrm>
            <a:off x="1513299" y="1356561"/>
            <a:ext cx="3850789" cy="5482880"/>
          </a:xfrm>
          <a:prstGeom prst="rect">
            <a:avLst/>
          </a:prstGeom>
        </p:spPr>
      </p:pic>
      <p:sp>
        <p:nvSpPr>
          <p:cNvPr id="2" name="Titre 1"/>
          <p:cNvSpPr>
            <a:spLocks noGrp="1"/>
          </p:cNvSpPr>
          <p:nvPr>
            <p:ph type="title"/>
          </p:nvPr>
        </p:nvSpPr>
        <p:spPr/>
        <p:txBody>
          <a:bodyPr/>
          <a:lstStyle/>
          <a:p>
            <a:r>
              <a:rPr lang="fr-FR" dirty="0"/>
              <a:t>Liens entre les données individuelles et agrégées</a:t>
            </a:r>
          </a:p>
        </p:txBody>
      </p:sp>
      <p:sp>
        <p:nvSpPr>
          <p:cNvPr id="8" name="Espace réservé du texte 7"/>
          <p:cNvSpPr>
            <a:spLocks noGrp="1"/>
          </p:cNvSpPr>
          <p:nvPr>
            <p:ph type="body" sz="quarter" idx="13"/>
          </p:nvPr>
        </p:nvSpPr>
        <p:spPr/>
        <p:txBody>
          <a:bodyPr>
            <a:normAutofit fontScale="62500" lnSpcReduction="20000"/>
          </a:bodyPr>
          <a:lstStyle/>
          <a:p>
            <a:pPr>
              <a:buNone/>
            </a:pPr>
            <a:r>
              <a:rPr lang="fr-FR" dirty="0"/>
              <a:t>Correspondance entre les données</a:t>
            </a:r>
          </a:p>
        </p:txBody>
      </p:sp>
      <p:sp>
        <p:nvSpPr>
          <p:cNvPr id="13" name="Rectangle 12"/>
          <p:cNvSpPr/>
          <p:nvPr/>
        </p:nvSpPr>
        <p:spPr>
          <a:xfrm>
            <a:off x="1570663" y="2880858"/>
            <a:ext cx="2978727" cy="318654"/>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14" name="Flèche : droite 13"/>
          <p:cNvSpPr/>
          <p:nvPr/>
        </p:nvSpPr>
        <p:spPr>
          <a:xfrm>
            <a:off x="5580112" y="3789040"/>
            <a:ext cx="529195" cy="5234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15" name="ZoneTexte 14"/>
          <p:cNvSpPr txBox="1"/>
          <p:nvPr/>
        </p:nvSpPr>
        <p:spPr>
          <a:xfrm>
            <a:off x="6210298" y="2568065"/>
            <a:ext cx="2341093" cy="830997"/>
          </a:xfrm>
          <a:prstGeom prst="rect">
            <a:avLst/>
          </a:prstGeom>
          <a:noFill/>
          <a:ln w="19050">
            <a:solidFill>
              <a:srgbClr val="FFC000"/>
            </a:solidFill>
            <a:prstDash val="solid"/>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dirty="0">
                <a:ln>
                  <a:noFill/>
                </a:ln>
                <a:solidFill>
                  <a:sysClr val="windowText" lastClr="000000"/>
                </a:solidFill>
                <a:effectLst/>
                <a:uLnTx/>
                <a:uFillTx/>
              </a:rPr>
              <a:t>Éléments rattachés à l’établissement donc de niveau agrégé</a:t>
            </a:r>
          </a:p>
        </p:txBody>
      </p:sp>
      <p:sp>
        <p:nvSpPr>
          <p:cNvPr id="16" name="Rectangle 15"/>
          <p:cNvSpPr/>
          <p:nvPr/>
        </p:nvSpPr>
        <p:spPr>
          <a:xfrm>
            <a:off x="1500586" y="3486875"/>
            <a:ext cx="3929227" cy="1052614"/>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17" name="Flèche : droite 16"/>
          <p:cNvSpPr/>
          <p:nvPr/>
        </p:nvSpPr>
        <p:spPr>
          <a:xfrm>
            <a:off x="5546562" y="2696643"/>
            <a:ext cx="529195" cy="484632"/>
          </a:xfrm>
          <a:prstGeom prst="rightArrow">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19" name="Rectangle 18"/>
          <p:cNvSpPr/>
          <p:nvPr/>
        </p:nvSpPr>
        <p:spPr>
          <a:xfrm>
            <a:off x="6300192" y="5517232"/>
            <a:ext cx="2325939" cy="767272"/>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fr-FR" sz="1600" kern="0" dirty="0">
                <a:solidFill>
                  <a:sysClr val="windowText" lastClr="000000"/>
                </a:solidFill>
              </a:rPr>
              <a:t>É</a:t>
            </a:r>
            <a:r>
              <a:rPr kumimoji="0" lang="fr-FR" sz="1600" b="0" i="0" u="none" strike="noStrike" kern="0" cap="none" spc="0" normalizeH="0" baseline="0" noProof="0" dirty="0">
                <a:ln>
                  <a:noFill/>
                </a:ln>
                <a:solidFill>
                  <a:schemeClr val="tx1"/>
                </a:solidFill>
                <a:effectLst/>
                <a:uLnTx/>
                <a:uFillTx/>
              </a:rPr>
              <a:t>léments rattachés à l’individu donc de niveau nominatif</a:t>
            </a:r>
            <a:endParaRPr kumimoji="0" lang="fr-FR" sz="1600" b="0" i="0" u="none" strike="noStrike" kern="0" cap="none" spc="0" normalizeH="0" baseline="0" noProof="0" dirty="0">
              <a:ln>
                <a:noFill/>
              </a:ln>
              <a:solidFill>
                <a:sysClr val="windowText" lastClr="000000"/>
              </a:solidFill>
              <a:effectLst/>
              <a:uLnTx/>
              <a:uFillTx/>
            </a:endParaRPr>
          </a:p>
        </p:txBody>
      </p:sp>
      <p:sp>
        <p:nvSpPr>
          <p:cNvPr id="12" name="Rectangle 11"/>
          <p:cNvSpPr/>
          <p:nvPr/>
        </p:nvSpPr>
        <p:spPr>
          <a:xfrm>
            <a:off x="1495461" y="5981317"/>
            <a:ext cx="3838720" cy="431368"/>
          </a:xfrm>
          <a:prstGeom prst="rect">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18" name="Rectangle 17"/>
          <p:cNvSpPr/>
          <p:nvPr/>
        </p:nvSpPr>
        <p:spPr>
          <a:xfrm>
            <a:off x="1500586" y="5358153"/>
            <a:ext cx="3929227" cy="170776"/>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20" name="Rectangle 19"/>
          <p:cNvSpPr/>
          <p:nvPr/>
        </p:nvSpPr>
        <p:spPr>
          <a:xfrm>
            <a:off x="1500585" y="5705127"/>
            <a:ext cx="3929227" cy="255170"/>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
        <p:nvSpPr>
          <p:cNvPr id="21" name="Rectangle 20"/>
          <p:cNvSpPr/>
          <p:nvPr/>
        </p:nvSpPr>
        <p:spPr>
          <a:xfrm>
            <a:off x="6228184" y="3645024"/>
            <a:ext cx="2664296" cy="767272"/>
          </a:xfrm>
          <a:prstGeom prst="rect">
            <a:avLst/>
          </a:prstGeom>
          <a:noFill/>
          <a:ln>
            <a:solidFill>
              <a:schemeClr val="accent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fr-FR" sz="1600" b="0" i="0" u="none" strike="noStrike" kern="0" cap="none" spc="0" normalizeH="0" baseline="0" noProof="0" dirty="0">
                <a:ln>
                  <a:noFill/>
                </a:ln>
                <a:solidFill>
                  <a:schemeClr val="tx1"/>
                </a:solidFill>
                <a:effectLst/>
                <a:uLnTx/>
                <a:uFillTx/>
              </a:rPr>
              <a:t>Autres éléments rattachés à l’individu donc de niveau nominatif</a:t>
            </a:r>
            <a:endParaRPr kumimoji="0" lang="fr-FR" sz="1600" b="0" i="0" u="none" strike="noStrike" kern="0" cap="none" spc="0" normalizeH="0" baseline="0" noProof="0" dirty="0">
              <a:ln>
                <a:noFill/>
              </a:ln>
              <a:solidFill>
                <a:sysClr val="windowText" lastClr="000000"/>
              </a:solidFill>
              <a:effectLst/>
              <a:uLnTx/>
              <a:uFillTx/>
            </a:endParaRPr>
          </a:p>
        </p:txBody>
      </p:sp>
      <p:cxnSp>
        <p:nvCxnSpPr>
          <p:cNvPr id="27" name="Connecteur : en angle 26"/>
          <p:cNvCxnSpPr>
            <a:cxnSpLocks/>
            <a:stCxn id="13" idx="1"/>
            <a:endCxn id="12" idx="1"/>
          </p:cNvCxnSpPr>
          <p:nvPr/>
        </p:nvCxnSpPr>
        <p:spPr>
          <a:xfrm rot="10800000" flipV="1">
            <a:off x="1495461" y="3040185"/>
            <a:ext cx="75202" cy="3156816"/>
          </a:xfrm>
          <a:prstGeom prst="bentConnector3">
            <a:avLst>
              <a:gd name="adj1" fmla="val 40398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0" name="Connecteur : en angle 29"/>
          <p:cNvCxnSpPr>
            <a:cxnSpLocks/>
            <a:stCxn id="16" idx="1"/>
            <a:endCxn id="12" idx="1"/>
          </p:cNvCxnSpPr>
          <p:nvPr/>
        </p:nvCxnSpPr>
        <p:spPr>
          <a:xfrm rot="10800000" flipV="1">
            <a:off x="1495462" y="4013181"/>
            <a:ext cx="5125" cy="2183819"/>
          </a:xfrm>
          <a:prstGeom prst="bentConnector3">
            <a:avLst>
              <a:gd name="adj1" fmla="val 4560488"/>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2" name="Connecteur : en angle 31"/>
          <p:cNvCxnSpPr>
            <a:cxnSpLocks/>
            <a:stCxn id="18" idx="1"/>
            <a:endCxn id="12" idx="1"/>
          </p:cNvCxnSpPr>
          <p:nvPr/>
        </p:nvCxnSpPr>
        <p:spPr>
          <a:xfrm rot="10800000" flipV="1">
            <a:off x="1495462" y="5443541"/>
            <a:ext cx="5125" cy="753460"/>
          </a:xfrm>
          <a:prstGeom prst="bentConnector3">
            <a:avLst>
              <a:gd name="adj1" fmla="val 4560488"/>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Connecteur : en angle 33"/>
          <p:cNvCxnSpPr>
            <a:cxnSpLocks/>
            <a:stCxn id="20" idx="1"/>
            <a:endCxn id="12" idx="1"/>
          </p:cNvCxnSpPr>
          <p:nvPr/>
        </p:nvCxnSpPr>
        <p:spPr>
          <a:xfrm rot="10800000" flipV="1">
            <a:off x="1495461" y="5832711"/>
            <a:ext cx="5124" cy="364289"/>
          </a:xfrm>
          <a:prstGeom prst="bentConnector3">
            <a:avLst>
              <a:gd name="adj1" fmla="val 4561358"/>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Flèche : droite 13"/>
          <p:cNvSpPr/>
          <p:nvPr/>
        </p:nvSpPr>
        <p:spPr>
          <a:xfrm>
            <a:off x="5580112" y="5661248"/>
            <a:ext cx="529195" cy="5234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fr-FR"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897785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Liens entre les données individuelles et agrégées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solidFill>
                  <a:schemeClr val="tx1"/>
                </a:solidFill>
              </a:rPr>
              <a:pPr lvl="0"/>
              <a:t>15</a:t>
            </a:fld>
            <a:endParaRPr lang="fr-FR" altLang="fr-FR" noProof="0" dirty="0">
              <a:solidFill>
                <a:schemeClr val="tx1"/>
              </a:solidFill>
            </a:endParaRPr>
          </a:p>
        </p:txBody>
      </p:sp>
      <p:sp>
        <p:nvSpPr>
          <p:cNvPr id="9" name="Espace réservé du texte 8"/>
          <p:cNvSpPr>
            <a:spLocks noGrp="1"/>
          </p:cNvSpPr>
          <p:nvPr>
            <p:ph type="body" sz="quarter" idx="13"/>
          </p:nvPr>
        </p:nvSpPr>
        <p:spPr/>
        <p:txBody>
          <a:bodyPr>
            <a:normAutofit fontScale="62500" lnSpcReduction="20000"/>
          </a:bodyPr>
          <a:lstStyle/>
          <a:p>
            <a:pPr>
              <a:buNone/>
            </a:pPr>
            <a:r>
              <a:rPr lang="fr-FR" dirty="0"/>
              <a:t>Limites de la cohérence</a:t>
            </a:r>
          </a:p>
          <a:p>
            <a:endParaRPr lang="fr-FR" dirty="0"/>
          </a:p>
        </p:txBody>
      </p:sp>
      <p:sp>
        <p:nvSpPr>
          <p:cNvPr id="10" name="Espace réservé du texte 9"/>
          <p:cNvSpPr>
            <a:spLocks noGrp="1"/>
          </p:cNvSpPr>
          <p:nvPr>
            <p:ph type="body" sz="quarter" idx="14"/>
          </p:nvPr>
        </p:nvSpPr>
        <p:spPr/>
        <p:txBody>
          <a:bodyPr/>
          <a:lstStyle/>
          <a:p>
            <a:pPr lvl="1" algn="just"/>
            <a:r>
              <a:rPr lang="fr-FR" dirty="0"/>
              <a:t>Dans certains cas, il n’y a pas de cohérence apparente entre le niveau agrégé et le niveau nominatif</a:t>
            </a:r>
          </a:p>
          <a:p>
            <a:pPr lvl="2" algn="just"/>
            <a:r>
              <a:rPr lang="fr-FR" sz="1400" dirty="0"/>
              <a:t>Cas dans lesquels il n’y a pas de données nominatives / absence de contrat de travail :</a:t>
            </a:r>
          </a:p>
          <a:p>
            <a:pPr lvl="3" algn="just">
              <a:spcBef>
                <a:spcPts val="300"/>
              </a:spcBef>
              <a:buClr>
                <a:schemeClr val="accent2"/>
              </a:buClr>
            </a:pPr>
            <a:r>
              <a:rPr lang="fr-FR" sz="1400" dirty="0"/>
              <a:t>Cotisations sur revenus de Retraites (hors paie), qui sont présentes au niveau agrégé mais non au niveau nominatif (pas de contrat de travail pour le retraité)</a:t>
            </a:r>
          </a:p>
          <a:p>
            <a:pPr lvl="2" algn="just"/>
            <a:r>
              <a:rPr lang="fr-FR" sz="1400" dirty="0"/>
              <a:t>Cas dans lesquels il n’y a pas de contrepartie au niveau des données agrégées / absence de cotisation exigée sur la somme versée au salarié : </a:t>
            </a:r>
          </a:p>
          <a:p>
            <a:pPr lvl="3" algn="just">
              <a:spcBef>
                <a:spcPts val="300"/>
              </a:spcBef>
              <a:buClr>
                <a:schemeClr val="accent2"/>
              </a:buClr>
            </a:pPr>
            <a:r>
              <a:rPr lang="fr-FR" sz="1400" dirty="0"/>
              <a:t>Frais professionnels (bloc 54), dans les limites d’exonération prévues par les textes</a:t>
            </a:r>
          </a:p>
          <a:p>
            <a:pPr lvl="3" algn="just">
              <a:spcBef>
                <a:spcPts val="300"/>
              </a:spcBef>
              <a:buClr>
                <a:schemeClr val="accent2"/>
              </a:buClr>
            </a:pPr>
            <a:r>
              <a:rPr lang="fr-FR" sz="1400" dirty="0"/>
              <a:t>Gratification de stage (bloc 51)</a:t>
            </a:r>
          </a:p>
          <a:p>
            <a:pPr algn="just"/>
            <a:endParaRPr lang="fr-FR" sz="1400" dirty="0"/>
          </a:p>
          <a:p>
            <a:pPr lvl="1" algn="just"/>
            <a:r>
              <a:rPr lang="fr-FR" dirty="0"/>
              <a:t>En conclusion, la cohérence est forte, il existe peu de cas dérogeant au principe. La première limite de la cohérence provient du non respect des consignes déclaratives par le déclarant ou l’éditeur</a:t>
            </a:r>
          </a:p>
          <a:p>
            <a:pPr algn="just"/>
            <a:endParaRPr lang="fr-FR" sz="1400" dirty="0"/>
          </a:p>
          <a:p>
            <a:pPr algn="just"/>
            <a:endParaRPr lang="fr-FR" dirty="0"/>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600916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L’intégration des données DSN dans le SI </a:t>
            </a:r>
            <a:r>
              <a:rPr lang="fr-FR" dirty="0" err="1"/>
              <a:t>Acoss</a:t>
            </a:r>
            <a:endParaRPr lang="fr-FR" dirty="0"/>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16</a:t>
            </a:fld>
            <a:endParaRPr lang="fr-FR" altLang="fr-FR" dirty="0">
              <a:solidFill>
                <a:schemeClr val="tx1"/>
              </a:solidFill>
            </a:endParaRPr>
          </a:p>
        </p:txBody>
      </p:sp>
      <p:pic>
        <p:nvPicPr>
          <p:cNvPr id="4" name="Image 3">
            <a:extLst>
              <a:ext uri="{FF2B5EF4-FFF2-40B4-BE49-F238E27FC236}">
                <a16:creationId xmlns:a16="http://schemas.microsoft.com/office/drawing/2014/main" id="{76C152A1-3C3E-40CE-B5F3-74E430124D35}"/>
              </a:ext>
            </a:extLst>
          </p:cNvPr>
          <p:cNvPicPr>
            <a:picLocks noChangeAspect="1"/>
          </p:cNvPicPr>
          <p:nvPr/>
        </p:nvPicPr>
        <p:blipFill>
          <a:blip r:embed="rId3" cstate="print"/>
          <a:stretch>
            <a:fillRect/>
          </a:stretch>
        </p:blipFill>
        <p:spPr>
          <a:xfrm>
            <a:off x="1259632" y="1052736"/>
            <a:ext cx="6976311" cy="5169438"/>
          </a:xfrm>
          <a:prstGeom prst="rect">
            <a:avLst/>
          </a:prstGeom>
        </p:spPr>
      </p:pic>
      <p:pic>
        <p:nvPicPr>
          <p:cNvPr id="10" name="Picture 29" descr="barre urssaf"/>
          <p:cNvPicPr>
            <a:picLocks noChangeAspect="1" noChangeArrowheads="1"/>
          </p:cNvPicPr>
          <p:nvPr/>
        </p:nvPicPr>
        <p:blipFill>
          <a:blip r:embed="rId4" cstate="print"/>
          <a:srcRect/>
          <a:stretch>
            <a:fillRect/>
          </a:stretch>
        </p:blipFill>
        <p:spPr bwMode="auto">
          <a:xfrm>
            <a:off x="458788" y="6410325"/>
            <a:ext cx="8248650" cy="352425"/>
          </a:xfrm>
          <a:prstGeom prst="rect">
            <a:avLst/>
          </a:prstGeom>
          <a:noFill/>
          <a:ln w="9525">
            <a:noFill/>
            <a:miter lim="800000"/>
            <a:headEnd/>
            <a:tailEnd/>
          </a:ln>
        </p:spPr>
      </p:pic>
      <p:sp>
        <p:nvSpPr>
          <p:cNvPr id="11"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259056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Exploitation des données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17</a:t>
            </a:fld>
            <a:endParaRPr lang="fr-FR" altLang="fr-FR" noProof="0" dirty="0"/>
          </a:p>
        </p:txBody>
      </p:sp>
      <p:sp>
        <p:nvSpPr>
          <p:cNvPr id="9" name="Espace réservé du texte 8"/>
          <p:cNvSpPr>
            <a:spLocks noGrp="1"/>
          </p:cNvSpPr>
          <p:nvPr>
            <p:ph type="body" sz="quarter" idx="13"/>
          </p:nvPr>
        </p:nvSpPr>
        <p:spPr/>
        <p:txBody>
          <a:bodyPr>
            <a:normAutofit fontScale="62500" lnSpcReduction="20000"/>
          </a:bodyPr>
          <a:lstStyle/>
          <a:p>
            <a:pPr algn="r">
              <a:buNone/>
            </a:pPr>
            <a:r>
              <a:rPr lang="fr-FR" dirty="0"/>
              <a:t>Les débouchés de la DSN</a:t>
            </a:r>
          </a:p>
        </p:txBody>
      </p:sp>
      <p:sp>
        <p:nvSpPr>
          <p:cNvPr id="10" name="Espace réservé du texte 9"/>
          <p:cNvSpPr>
            <a:spLocks noGrp="1"/>
          </p:cNvSpPr>
          <p:nvPr>
            <p:ph type="body" sz="quarter" idx="14"/>
          </p:nvPr>
        </p:nvSpPr>
        <p:spPr/>
        <p:txBody>
          <a:bodyPr>
            <a:normAutofit lnSpcReduction="10000"/>
          </a:bodyPr>
          <a:lstStyle/>
          <a:p>
            <a:pPr lvl="1" algn="just" defTabSz="755650">
              <a:buClr>
                <a:srgbClr val="4242E6"/>
              </a:buClr>
              <a:buSzPct val="100000"/>
              <a:tabLst>
                <a:tab pos="269875" algn="r"/>
              </a:tabLst>
              <a:defRPr/>
            </a:pPr>
            <a:r>
              <a:rPr lang="fr-FR" dirty="0"/>
              <a:t>Avec la DSN, les perspectives « métier » du recouvrement se sont trouvées enrichies, du fait de l’accroissement substantiel du volume de données individuelles à disposition et de leur rythme d’actualisation</a:t>
            </a:r>
          </a:p>
          <a:p>
            <a:pPr lvl="1" algn="just" defTabSz="755650">
              <a:buClr>
                <a:srgbClr val="4242E6"/>
              </a:buClr>
              <a:buSzPct val="100000"/>
              <a:tabLst>
                <a:tab pos="269875" algn="r"/>
              </a:tabLst>
              <a:defRPr/>
            </a:pPr>
            <a:endParaRPr lang="fr-FR" dirty="0"/>
          </a:p>
          <a:p>
            <a:pPr lvl="1" algn="just" defTabSz="755650">
              <a:buClr>
                <a:srgbClr val="4242E6"/>
              </a:buClr>
              <a:buSzPct val="100000"/>
              <a:tabLst>
                <a:tab pos="269875" algn="r"/>
              </a:tabLst>
              <a:defRPr/>
            </a:pPr>
            <a:r>
              <a:rPr lang="fr-FR" dirty="0"/>
              <a:t>L’Acoss a déterminé les usages des données individuelles en matière notamment de fiabilisation, de gestion des comptes, de recouvrement, de contrôle (CCA et LCTI) et de statistiques et les a portés dans le cadre de la COG 2018-2022</a:t>
            </a:r>
          </a:p>
          <a:p>
            <a:pPr lvl="2" algn="just" defTabSz="755650">
              <a:spcBef>
                <a:spcPts val="300"/>
              </a:spcBef>
              <a:buClr>
                <a:schemeClr val="accent2"/>
              </a:buClr>
              <a:buSzPct val="100000"/>
              <a:tabLst>
                <a:tab pos="269875" algn="r"/>
              </a:tabLst>
              <a:defRPr/>
            </a:pPr>
            <a:r>
              <a:rPr lang="fr-FR" sz="1400" dirty="0"/>
              <a:t>fiabilisation des données administratives et déclaratives, individuelles et agrégées, pour ses besoins propres comme ceux d’autres opérateurs ;</a:t>
            </a:r>
          </a:p>
          <a:p>
            <a:pPr lvl="2" algn="just" defTabSz="755650">
              <a:spcBef>
                <a:spcPts val="300"/>
              </a:spcBef>
              <a:buClr>
                <a:schemeClr val="accent2"/>
              </a:buClr>
              <a:buSzPct val="100000"/>
              <a:tabLst>
                <a:tab pos="269875" algn="r"/>
              </a:tabLst>
              <a:defRPr/>
            </a:pPr>
            <a:r>
              <a:rPr lang="fr-FR" sz="1400" dirty="0"/>
              <a:t>création de nouveaux services aux cotisants, soit par la prise en charge ou la facilitation de calculs effectués par l’entreprise (effectifs annuels, montants d’exonération…), soit par la transmission d’informations mieux ciblées ;</a:t>
            </a:r>
          </a:p>
          <a:p>
            <a:pPr lvl="2" algn="just" defTabSz="755650">
              <a:spcBef>
                <a:spcPts val="300"/>
              </a:spcBef>
              <a:buClr>
                <a:schemeClr val="accent2"/>
              </a:buClr>
              <a:buSzPct val="100000"/>
              <a:tabLst>
                <a:tab pos="269875" algn="r"/>
              </a:tabLst>
              <a:defRPr/>
            </a:pPr>
            <a:r>
              <a:rPr lang="fr-FR" sz="1400" dirty="0"/>
              <a:t>exploitation pour le pilotage des métiers de la branche (recouvrement, contrôle et lutte contre la fraude), en termes de ciblage et de fluidité des processus opérationnels ;</a:t>
            </a:r>
          </a:p>
          <a:p>
            <a:pPr lvl="2" algn="just" defTabSz="755650">
              <a:spcBef>
                <a:spcPts val="300"/>
              </a:spcBef>
              <a:buClr>
                <a:schemeClr val="accent2"/>
              </a:buClr>
              <a:buSzPct val="100000"/>
              <a:tabLst>
                <a:tab pos="269875" algn="r"/>
              </a:tabLst>
              <a:defRPr/>
            </a:pPr>
            <a:r>
              <a:rPr lang="fr-FR" sz="1400" dirty="0"/>
              <a:t>enrichissement des productions statistiques de la branche et ouverture des données de la branche</a:t>
            </a:r>
          </a:p>
          <a:p>
            <a:pPr lvl="2" algn="just" defTabSz="755650">
              <a:spcBef>
                <a:spcPts val="300"/>
              </a:spcBef>
              <a:buClr>
                <a:schemeClr val="accent2"/>
              </a:buClr>
              <a:buSzPct val="100000"/>
              <a:tabLst>
                <a:tab pos="269875" algn="r"/>
              </a:tabLst>
              <a:defRPr/>
            </a:pPr>
            <a:endParaRPr lang="fr-FR" sz="400" dirty="0"/>
          </a:p>
          <a:p>
            <a:pPr lvl="1" algn="just"/>
            <a:r>
              <a:rPr lang="fr-FR" dirty="0"/>
              <a:t>Au niveau statistique, travaux d’exploitation de la DSN au travers de 25 sous-projets </a:t>
            </a:r>
          </a:p>
          <a:p>
            <a:pPr marL="457200" lvl="1" indent="0" algn="just">
              <a:buNone/>
            </a:pPr>
            <a:endParaRPr lang="fr-FR" dirty="0"/>
          </a:p>
          <a:p>
            <a:pPr lvl="1" algn="just"/>
            <a:r>
              <a:rPr lang="fr-FR" dirty="0"/>
              <a:t>Exemple de possibilité d’enrichissement des travaux statistiques</a:t>
            </a:r>
          </a:p>
          <a:p>
            <a:pPr lvl="2" algn="just"/>
            <a:r>
              <a:rPr lang="fr-FR" sz="1400" dirty="0"/>
              <a:t>Mesurer la part des primes dans l’assiette pour expliquer une évolution de masse salariale dans le cadre de nos publications statistiques</a:t>
            </a:r>
          </a:p>
          <a:p>
            <a:pPr lvl="2" algn="just"/>
            <a:endParaRPr lang="fr-FR" sz="1600" dirty="0"/>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0105125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Exploitation des données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18</a:t>
            </a:fld>
            <a:endParaRPr lang="fr-FR" altLang="fr-FR" noProof="0" dirty="0"/>
          </a:p>
        </p:txBody>
      </p:sp>
      <p:sp>
        <p:nvSpPr>
          <p:cNvPr id="9" name="Espace réservé du texte 8"/>
          <p:cNvSpPr>
            <a:spLocks noGrp="1"/>
          </p:cNvSpPr>
          <p:nvPr>
            <p:ph type="body" sz="quarter" idx="13"/>
          </p:nvPr>
        </p:nvSpPr>
        <p:spPr/>
        <p:txBody>
          <a:bodyPr>
            <a:normAutofit fontScale="62500" lnSpcReduction="20000"/>
          </a:bodyPr>
          <a:lstStyle/>
          <a:p>
            <a:pPr algn="r">
              <a:buNone/>
            </a:pPr>
            <a:r>
              <a:rPr lang="fr-FR" dirty="0"/>
              <a:t>Les débouchés de la DSN</a:t>
            </a: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pic>
        <p:nvPicPr>
          <p:cNvPr id="3074" name="Picture 2"/>
          <p:cNvPicPr>
            <a:picLocks noChangeAspect="1" noChangeArrowheads="1"/>
          </p:cNvPicPr>
          <p:nvPr/>
        </p:nvPicPr>
        <p:blipFill>
          <a:blip r:embed="rId4" cstate="print"/>
          <a:srcRect t="-1487"/>
          <a:stretch>
            <a:fillRect/>
          </a:stretch>
        </p:blipFill>
        <p:spPr bwMode="auto">
          <a:xfrm>
            <a:off x="683568" y="1412776"/>
            <a:ext cx="8058339" cy="4915030"/>
          </a:xfrm>
          <a:prstGeom prst="rect">
            <a:avLst/>
          </a:prstGeom>
          <a:noFill/>
          <a:ln w="9525">
            <a:noFill/>
            <a:miter lim="800000"/>
            <a:headEnd/>
            <a:tailEnd/>
          </a:ln>
        </p:spPr>
      </p:pic>
    </p:spTree>
    <p:extLst>
      <p:ext uri="{BB962C8B-B14F-4D97-AF65-F5344CB8AC3E}">
        <p14:creationId xmlns:p14="http://schemas.microsoft.com/office/powerpoint/2010/main" val="3010512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Exploitation des données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19</a:t>
            </a:fld>
            <a:endParaRPr lang="fr-FR" altLang="fr-FR" noProof="0" dirty="0"/>
          </a:p>
        </p:txBody>
      </p:sp>
      <p:sp>
        <p:nvSpPr>
          <p:cNvPr id="9" name="Espace réservé du texte 8"/>
          <p:cNvSpPr>
            <a:spLocks noGrp="1"/>
          </p:cNvSpPr>
          <p:nvPr>
            <p:ph type="body" sz="quarter" idx="13"/>
          </p:nvPr>
        </p:nvSpPr>
        <p:spPr/>
        <p:txBody>
          <a:bodyPr>
            <a:normAutofit fontScale="62500" lnSpcReduction="20000"/>
          </a:bodyPr>
          <a:lstStyle/>
          <a:p>
            <a:pPr algn="r">
              <a:buNone/>
            </a:pPr>
            <a:r>
              <a:rPr lang="fr-FR" dirty="0"/>
              <a:t>Améliorer la connaissance économique</a:t>
            </a: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pic>
        <p:nvPicPr>
          <p:cNvPr id="2050" name="Picture 2"/>
          <p:cNvPicPr>
            <a:picLocks noChangeAspect="1" noChangeArrowheads="1"/>
          </p:cNvPicPr>
          <p:nvPr/>
        </p:nvPicPr>
        <p:blipFill>
          <a:blip r:embed="rId4" cstate="print"/>
          <a:srcRect/>
          <a:stretch>
            <a:fillRect/>
          </a:stretch>
        </p:blipFill>
        <p:spPr bwMode="auto">
          <a:xfrm>
            <a:off x="257175" y="1484784"/>
            <a:ext cx="8886825" cy="4838700"/>
          </a:xfrm>
          <a:prstGeom prst="rect">
            <a:avLst/>
          </a:prstGeom>
          <a:noFill/>
          <a:ln w="9525">
            <a:noFill/>
            <a:miter lim="800000"/>
            <a:headEnd/>
            <a:tailEnd/>
          </a:ln>
        </p:spPr>
      </p:pic>
    </p:spTree>
    <p:extLst>
      <p:ext uri="{BB962C8B-B14F-4D97-AF65-F5344CB8AC3E}">
        <p14:creationId xmlns:p14="http://schemas.microsoft.com/office/powerpoint/2010/main" val="3010512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CC214DD-F12D-411F-9767-7F498C1C429A}"/>
              </a:ext>
            </a:extLst>
          </p:cNvPr>
          <p:cNvSpPr>
            <a:spLocks noGrp="1"/>
          </p:cNvSpPr>
          <p:nvPr>
            <p:ph type="title"/>
          </p:nvPr>
        </p:nvSpPr>
        <p:spPr>
          <a:xfrm>
            <a:off x="2987824" y="404664"/>
            <a:ext cx="5843587" cy="8509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fr-FR" sz="2400" dirty="0">
                <a:solidFill>
                  <a:srgbClr val="005AA3"/>
                </a:solidFill>
                <a:latin typeface="Calibri Light" panose="020F0302020204030204" pitchFamily="34" charset="0"/>
              </a:rPr>
              <a:t>Sommaire</a:t>
            </a:r>
          </a:p>
        </p:txBody>
      </p:sp>
      <p:sp>
        <p:nvSpPr>
          <p:cNvPr id="6" name="Espace réservé du texte 5">
            <a:extLst>
              <a:ext uri="{FF2B5EF4-FFF2-40B4-BE49-F238E27FC236}">
                <a16:creationId xmlns:a16="http://schemas.microsoft.com/office/drawing/2014/main" id="{55569CB9-C392-4D1F-9FBF-D50AB55867A7}"/>
              </a:ext>
            </a:extLst>
          </p:cNvPr>
          <p:cNvSpPr>
            <a:spLocks noGrp="1"/>
          </p:cNvSpPr>
          <p:nvPr>
            <p:ph idx="1"/>
          </p:nvPr>
        </p:nvSpPr>
        <p:spPr/>
        <p:txBody>
          <a:bodyPr>
            <a:normAutofit/>
          </a:bodyPr>
          <a:lstStyle/>
          <a:p>
            <a:pPr lvl="1"/>
            <a:r>
              <a:rPr lang="fr-FR" sz="2400" dirty="0"/>
              <a:t>La DSN comme vecteur déclaratif</a:t>
            </a:r>
          </a:p>
          <a:p>
            <a:pPr lvl="2"/>
            <a:r>
              <a:rPr lang="fr-FR" sz="2000" dirty="0"/>
              <a:t>Qu’est-ce qu’une DSN ? Contexte, caractéristiques, montée en charge…</a:t>
            </a:r>
          </a:p>
          <a:p>
            <a:pPr lvl="1"/>
            <a:r>
              <a:rPr lang="fr-FR" sz="2400" dirty="0"/>
              <a:t>Les données et leur alimentation dans notre système d’information</a:t>
            </a:r>
          </a:p>
          <a:p>
            <a:pPr lvl="2"/>
            <a:r>
              <a:rPr lang="fr-FR" sz="2000" dirty="0"/>
              <a:t>Données agrégées / nominatives, lien entre les données, du déclarant aux bases de données…</a:t>
            </a:r>
          </a:p>
          <a:p>
            <a:pPr lvl="1"/>
            <a:r>
              <a:rPr lang="fr-FR" sz="2400" dirty="0"/>
              <a:t>Exploitation des données</a:t>
            </a:r>
          </a:p>
          <a:p>
            <a:pPr lvl="2"/>
            <a:r>
              <a:rPr lang="fr-FR" sz="2000" dirty="0"/>
              <a:t>Travaux menés dans la branche recouvrement et perspectives</a:t>
            </a:r>
          </a:p>
          <a:p>
            <a:pPr lvl="1"/>
            <a:r>
              <a:rPr lang="fr-FR" sz="2400" dirty="0"/>
              <a:t>Pour en savoir plus…</a:t>
            </a:r>
          </a:p>
          <a:p>
            <a:pPr lvl="2"/>
            <a:r>
              <a:rPr lang="fr-FR" altLang="fr-FR" sz="2000" dirty="0"/>
              <a:t>Les principales sources d’information sur la DSN</a:t>
            </a:r>
          </a:p>
          <a:p>
            <a:pPr lvl="2"/>
            <a:endParaRPr lang="fr-FR" altLang="fr-FR" dirty="0"/>
          </a:p>
          <a:p>
            <a:pPr lvl="2"/>
            <a:endParaRPr lang="fr-FR" altLang="fr-FR" dirty="0"/>
          </a:p>
          <a:p>
            <a:endParaRPr lang="fr-FR" dirty="0"/>
          </a:p>
        </p:txBody>
      </p:sp>
      <p:sp>
        <p:nvSpPr>
          <p:cNvPr id="8" name="Espace réservé du numéro de diapositive 2">
            <a:extLst>
              <a:ext uri="{FF2B5EF4-FFF2-40B4-BE49-F238E27FC236}">
                <a16:creationId xmlns:a16="http://schemas.microsoft.com/office/drawing/2014/main" id="{5CE090FB-097F-4D16-9C76-098750915968}"/>
              </a:ext>
            </a:extLst>
          </p:cNvPr>
          <p:cNvSpPr txBox="1">
            <a:spLocks/>
          </p:cNvSpPr>
          <p:nvPr/>
        </p:nvSpPr>
        <p:spPr>
          <a:xfrm>
            <a:off x="6761163" y="6423025"/>
            <a:ext cx="2133600" cy="365125"/>
          </a:xfrm>
          <a:prstGeom prst="rect">
            <a:avLst/>
          </a:prstGeom>
        </p:spPr>
        <p:txBody>
          <a:bodyPr/>
          <a:ls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fld id="{51BAFF0B-5D58-42B2-B060-5BCB7C995D0A}" type="slidenum">
              <a:rPr lang="fr-FR" altLang="fr-FR" sz="800" b="1" smtClean="0">
                <a:latin typeface="Arial Narrow" panose="020B0606020202030204" pitchFamily="34" charset="0"/>
              </a:rPr>
              <a:pPr algn="r"/>
              <a:t>2</a:t>
            </a:fld>
            <a:endParaRPr lang="fr-FR" altLang="fr-FR" sz="800" b="1" dirty="0">
              <a:latin typeface="Arial Narrow" panose="020B0606020202030204" pitchFamily="34" charset="0"/>
            </a:endParaRPr>
          </a:p>
        </p:txBody>
      </p:sp>
      <p:pic>
        <p:nvPicPr>
          <p:cNvPr id="5"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7916263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Exploitation des données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20</a:t>
            </a:fld>
            <a:endParaRPr lang="fr-FR" altLang="fr-FR" noProof="0" dirty="0"/>
          </a:p>
        </p:txBody>
      </p:sp>
      <p:sp>
        <p:nvSpPr>
          <p:cNvPr id="9" name="Espace réservé du texte 8"/>
          <p:cNvSpPr>
            <a:spLocks noGrp="1"/>
          </p:cNvSpPr>
          <p:nvPr>
            <p:ph type="body" sz="quarter" idx="13"/>
          </p:nvPr>
        </p:nvSpPr>
        <p:spPr/>
        <p:txBody>
          <a:bodyPr>
            <a:normAutofit fontScale="62500" lnSpcReduction="20000"/>
          </a:bodyPr>
          <a:lstStyle/>
          <a:p>
            <a:pPr algn="r">
              <a:buNone/>
            </a:pPr>
            <a:r>
              <a:rPr lang="fr-FR" dirty="0"/>
              <a:t>Des méthodes et des outils spécifiques mis en place</a:t>
            </a:r>
          </a:p>
        </p:txBody>
      </p:sp>
      <p:sp>
        <p:nvSpPr>
          <p:cNvPr id="10" name="Espace réservé du texte 9"/>
          <p:cNvSpPr>
            <a:spLocks noGrp="1"/>
          </p:cNvSpPr>
          <p:nvPr>
            <p:ph type="body" sz="quarter" idx="14"/>
          </p:nvPr>
        </p:nvSpPr>
        <p:spPr>
          <a:xfrm>
            <a:off x="179512" y="1628800"/>
            <a:ext cx="8820150" cy="4680520"/>
          </a:xfrm>
        </p:spPr>
        <p:txBody>
          <a:bodyPr>
            <a:noAutofit/>
          </a:bodyPr>
          <a:lstStyle/>
          <a:p>
            <a:pPr marL="265113" lvl="1" indent="-265113" algn="just"/>
            <a:r>
              <a:rPr lang="fr-FR" dirty="0"/>
              <a:t>Formations à la norme </a:t>
            </a:r>
            <a:r>
              <a:rPr lang="fr-FR" dirty="0" err="1">
                <a:sym typeface="Cambria"/>
              </a:rPr>
              <a:t>NEODeS</a:t>
            </a:r>
            <a:r>
              <a:rPr lang="fr-FR" dirty="0">
                <a:sym typeface="Cambria"/>
              </a:rPr>
              <a:t> ainsi que formations techniques à destination des statisticiens du réseau afin de leur permettre de monter en compétence sur la connaissance et l’exploitation de la DSN</a:t>
            </a:r>
          </a:p>
          <a:p>
            <a:pPr marL="265113" lvl="1" indent="-265113" algn="just">
              <a:buNone/>
            </a:pPr>
            <a:endParaRPr lang="fr-FR" dirty="0"/>
          </a:p>
          <a:p>
            <a:pPr marL="265113" lvl="1" indent="-265113" algn="just"/>
            <a:r>
              <a:rPr lang="fr-FR" dirty="0"/>
              <a:t>Mise en place de « bonnes pratiques » pour l’exploitation des données individuelles </a:t>
            </a:r>
            <a:r>
              <a:rPr lang="fr-FR" dirty="0" err="1">
                <a:sym typeface="Cambria"/>
              </a:rPr>
              <a:t>dé-identifiées</a:t>
            </a:r>
            <a:r>
              <a:rPr lang="fr-FR" dirty="0">
                <a:sym typeface="Cambria"/>
              </a:rPr>
              <a:t> </a:t>
            </a:r>
            <a:r>
              <a:rPr lang="fr-FR" dirty="0"/>
              <a:t>:</a:t>
            </a:r>
          </a:p>
          <a:p>
            <a:pPr marL="665163" lvl="2" indent="-265113" algn="just"/>
            <a:r>
              <a:rPr lang="fr-FR" sz="1400" dirty="0">
                <a:sym typeface="Cambria"/>
              </a:rPr>
              <a:t>Extractions réalisées par un nombre très limité de référents</a:t>
            </a:r>
          </a:p>
          <a:p>
            <a:pPr marL="665163" lvl="2" indent="-265113" algn="just"/>
            <a:r>
              <a:rPr lang="fr-FR" sz="1400" dirty="0">
                <a:sym typeface="Cambria"/>
              </a:rPr>
              <a:t>Information extraite en cohérence avec la finalité du traitement (</a:t>
            </a:r>
            <a:r>
              <a:rPr lang="fr-FR" sz="1400" dirty="0">
                <a:sym typeface="Wingdings" pitchFamily="2" charset="2"/>
              </a:rPr>
              <a:t>respect du règlement général sur la protection des données / Cnil</a:t>
            </a:r>
            <a:r>
              <a:rPr lang="fr-FR" sz="1400" dirty="0">
                <a:sym typeface="Cambria"/>
              </a:rPr>
              <a:t>).</a:t>
            </a:r>
          </a:p>
          <a:p>
            <a:pPr marL="665163" lvl="2" indent="-265113" algn="just"/>
            <a:r>
              <a:rPr lang="fr-FR" sz="1400" dirty="0">
                <a:sym typeface="Cambria"/>
              </a:rPr>
              <a:t>Test sur un échantillon de la construction des tables et les analyses statistiques</a:t>
            </a:r>
            <a:endParaRPr lang="fr-FR" sz="1400" dirty="0"/>
          </a:p>
          <a:p>
            <a:pPr lvl="1" algn="just"/>
            <a:endParaRPr lang="fr-FR" dirty="0"/>
          </a:p>
          <a:p>
            <a:pPr marL="265113" lvl="1" indent="-265113" algn="just"/>
            <a:r>
              <a:rPr lang="fr-FR" dirty="0"/>
              <a:t>Les exploitations se basent sur :</a:t>
            </a:r>
          </a:p>
          <a:p>
            <a:pPr lvl="2" algn="just"/>
            <a:r>
              <a:rPr lang="fr-FR" sz="1400" dirty="0"/>
              <a:t>Une base Oracle</a:t>
            </a:r>
          </a:p>
          <a:p>
            <a:pPr lvl="2" algn="just"/>
            <a:r>
              <a:rPr lang="fr-FR" sz="1400" dirty="0"/>
              <a:t>Une base structurée sous SAS (problématique d’espace et de temps de traitement)</a:t>
            </a:r>
          </a:p>
          <a:p>
            <a:pPr lvl="2" algn="just"/>
            <a:r>
              <a:rPr lang="fr-FR" sz="1400" dirty="0"/>
              <a:t>Un cluster Hadoop (Big data) avec des expérimentations en cours</a:t>
            </a:r>
          </a:p>
          <a:p>
            <a:pPr lvl="1" algn="just"/>
            <a:endParaRPr lang="fr-FR" dirty="0"/>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0105125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Exploitation des données</a:t>
            </a:r>
          </a:p>
        </p:txBody>
      </p:sp>
      <p:sp>
        <p:nvSpPr>
          <p:cNvPr id="3" name="Espace réservé du numéro de diapositive 2"/>
          <p:cNvSpPr>
            <a:spLocks noGrp="1"/>
          </p:cNvSpPr>
          <p:nvPr>
            <p:ph type="sldNum" sz="quarter" idx="12"/>
          </p:nvPr>
        </p:nvSpPr>
        <p:spPr/>
        <p:txBody>
          <a:bodyPr/>
          <a:lstStyle/>
          <a:p>
            <a:pPr lvl="0"/>
            <a:fld id="{51BAFF0B-5D58-42B2-B060-5BCB7C995D0A}" type="slidenum">
              <a:rPr lang="fr-FR" altLang="fr-FR" noProof="0" smtClean="0"/>
              <a:pPr lvl="0"/>
              <a:t>21</a:t>
            </a:fld>
            <a:endParaRPr lang="fr-FR" altLang="fr-FR" noProof="0" dirty="0"/>
          </a:p>
        </p:txBody>
      </p:sp>
      <p:sp>
        <p:nvSpPr>
          <p:cNvPr id="9" name="Espace réservé du texte 8"/>
          <p:cNvSpPr>
            <a:spLocks noGrp="1"/>
          </p:cNvSpPr>
          <p:nvPr>
            <p:ph type="body" sz="quarter" idx="13"/>
          </p:nvPr>
        </p:nvSpPr>
        <p:spPr/>
        <p:txBody>
          <a:bodyPr>
            <a:normAutofit fontScale="55000" lnSpcReduction="20000"/>
          </a:bodyPr>
          <a:lstStyle/>
          <a:p>
            <a:pPr algn="r">
              <a:buNone/>
            </a:pPr>
            <a:r>
              <a:rPr lang="fr-FR" dirty="0"/>
              <a:t>Perspectives sur les données DSN en lien avec nos partenaires</a:t>
            </a:r>
          </a:p>
        </p:txBody>
      </p:sp>
      <p:sp>
        <p:nvSpPr>
          <p:cNvPr id="10" name="Espace réservé du texte 9"/>
          <p:cNvSpPr>
            <a:spLocks noGrp="1"/>
          </p:cNvSpPr>
          <p:nvPr>
            <p:ph type="body" sz="quarter" idx="14"/>
          </p:nvPr>
        </p:nvSpPr>
        <p:spPr>
          <a:xfrm>
            <a:off x="323850" y="1628775"/>
            <a:ext cx="8820150" cy="5229225"/>
          </a:xfrm>
        </p:spPr>
        <p:txBody>
          <a:bodyPr>
            <a:noAutofit/>
          </a:bodyPr>
          <a:lstStyle/>
          <a:p>
            <a:pPr algn="just">
              <a:buFontTx/>
              <a:buChar char="-"/>
            </a:pPr>
            <a:r>
              <a:rPr lang="fr-FR" sz="1400" dirty="0"/>
              <a:t> Dans le cadre de la </a:t>
            </a:r>
            <a:r>
              <a:rPr lang="fr-FR" sz="1400"/>
              <a:t>COG 2018-2022, </a:t>
            </a:r>
            <a:r>
              <a:rPr lang="fr-FR" sz="1400" dirty="0"/>
              <a:t>développement de l’open data et de partenariats autour de la DSN</a:t>
            </a:r>
          </a:p>
          <a:p>
            <a:pPr algn="just">
              <a:buFontTx/>
              <a:buChar char="-"/>
            </a:pPr>
            <a:endParaRPr lang="fr-FR" sz="1400" dirty="0"/>
          </a:p>
          <a:p>
            <a:pPr algn="just">
              <a:buFontTx/>
              <a:buChar char="-"/>
            </a:pPr>
            <a:r>
              <a:rPr lang="fr-FR" sz="1400" dirty="0"/>
              <a:t> Axe 9.2 : Élargir et enrichir les données mises à disposition des différents publics de la branche</a:t>
            </a:r>
          </a:p>
          <a:p>
            <a:pPr lvl="1" algn="just">
              <a:buFontTx/>
              <a:buChar char="-"/>
            </a:pPr>
            <a:r>
              <a:rPr lang="fr-FR" dirty="0"/>
              <a:t>Développer l’offre de mise à disposition de données Open data auprès du grand public (site internet dédié sur data.gouv.fr avec des données issues de la DSN)</a:t>
            </a:r>
          </a:p>
          <a:p>
            <a:pPr lvl="1" algn="just">
              <a:buFontTx/>
              <a:buChar char="-"/>
            </a:pPr>
            <a:r>
              <a:rPr lang="fr-FR" dirty="0"/>
              <a:t>Développer les partenariats statistiques auprès des partenaires locaux et nationaux (conventions statistiques cadres)</a:t>
            </a:r>
          </a:p>
          <a:p>
            <a:pPr lvl="1" algn="just">
              <a:buFontTx/>
              <a:buChar char="-"/>
            </a:pPr>
            <a:r>
              <a:rPr lang="fr-FR" dirty="0"/>
              <a:t>Enrichir les données mises à disposition des chercheurs (offre de service partenaires et mise à disposition de données de fichiers statistiques construits à partir de la DSN)</a:t>
            </a:r>
          </a:p>
          <a:p>
            <a:pPr lvl="2" algn="just">
              <a:buFontTx/>
              <a:buChar char="-"/>
            </a:pPr>
            <a:endParaRPr lang="fr-FR" sz="1400" dirty="0"/>
          </a:p>
          <a:p>
            <a:pPr lvl="2" algn="just">
              <a:buFontTx/>
              <a:buChar char="-"/>
            </a:pPr>
            <a:endParaRPr lang="fr-FR" sz="1400" dirty="0"/>
          </a:p>
          <a:p>
            <a:pPr lvl="2" algn="just">
              <a:buFontTx/>
              <a:buChar char="-"/>
            </a:pPr>
            <a:endParaRPr lang="fr-FR" sz="1400" dirty="0"/>
          </a:p>
          <a:p>
            <a:pPr lvl="2" algn="just">
              <a:buFontTx/>
              <a:buChar char="-"/>
            </a:pPr>
            <a:endParaRPr lang="fr-FR" sz="1400" dirty="0"/>
          </a:p>
          <a:p>
            <a:pPr marL="914400" lvl="2" indent="0" algn="just">
              <a:buNone/>
            </a:pPr>
            <a:endParaRPr lang="fr-FR" sz="1400" dirty="0"/>
          </a:p>
          <a:p>
            <a:pPr algn="ctr"/>
            <a:r>
              <a:rPr lang="fr-FR" sz="1400" dirty="0"/>
              <a:t>La montée en charge sur l’ensemble des sujets va se faire sur la période des 5 ans de la COG</a:t>
            </a:r>
          </a:p>
          <a:p>
            <a:pPr lvl="1" algn="just"/>
            <a:endParaRPr lang="fr-FR" dirty="0"/>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010512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Annexe : les supports fonctionnels et techniques</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22</a:t>
            </a:fld>
            <a:endParaRPr lang="fr-FR" altLang="fr-FR" dirty="0">
              <a:solidFill>
                <a:schemeClr val="tx1"/>
              </a:solidFill>
            </a:endParaRPr>
          </a:p>
        </p:txBody>
      </p:sp>
      <p:sp>
        <p:nvSpPr>
          <p:cNvPr id="6" name="Espace réservé du texte 5"/>
          <p:cNvSpPr>
            <a:spLocks noGrp="1"/>
          </p:cNvSpPr>
          <p:nvPr>
            <p:ph type="body" sz="quarter" idx="13"/>
          </p:nvPr>
        </p:nvSpPr>
        <p:spPr/>
        <p:txBody>
          <a:bodyPr>
            <a:normAutofit fontScale="62500" lnSpcReduction="20000"/>
          </a:bodyPr>
          <a:lstStyle/>
          <a:p>
            <a:endParaRPr lang="fr-FR"/>
          </a:p>
        </p:txBody>
      </p:sp>
      <p:sp>
        <p:nvSpPr>
          <p:cNvPr id="5" name="Espace réservé du texte 4"/>
          <p:cNvSpPr>
            <a:spLocks noGrp="1"/>
          </p:cNvSpPr>
          <p:nvPr>
            <p:ph type="body" sz="quarter" idx="14"/>
          </p:nvPr>
        </p:nvSpPr>
        <p:spPr/>
        <p:txBody>
          <a:bodyPr/>
          <a:lstStyle/>
          <a:p>
            <a:pPr lvl="1" algn="just"/>
            <a:r>
              <a:rPr lang="fr-FR" sz="1600" dirty="0"/>
              <a:t>Le GIP-MDS anime la comitologie autour de la DSN ainsi que l’émission de tous les supports inter OPS</a:t>
            </a:r>
          </a:p>
          <a:p>
            <a:pPr lvl="1" algn="just"/>
            <a:endParaRPr lang="fr-FR" sz="1600" dirty="0"/>
          </a:p>
          <a:p>
            <a:pPr lvl="1" algn="just"/>
            <a:r>
              <a:rPr lang="fr-FR" sz="1600" dirty="0"/>
              <a:t>Le site dsn-info et la base de connaissances sont dédiés au support des utilisateurs et renseignent sur les modalités pratiques d’utilisation de la norme</a:t>
            </a:r>
          </a:p>
          <a:p>
            <a:pPr lvl="1" algn="just"/>
            <a:endParaRPr lang="fr-FR" sz="1600" dirty="0"/>
          </a:p>
          <a:p>
            <a:pPr lvl="1" algn="just"/>
            <a:r>
              <a:rPr lang="fr-FR" sz="1600" dirty="0"/>
              <a:t>Le cahier technique </a:t>
            </a:r>
          </a:p>
          <a:p>
            <a:pPr lvl="1" algn="just"/>
            <a:endParaRPr lang="fr-FR" sz="1600" dirty="0"/>
          </a:p>
          <a:p>
            <a:pPr lvl="1" algn="just"/>
            <a:r>
              <a:rPr lang="fr-FR" sz="1600" dirty="0"/>
              <a:t>Le guide Acoss</a:t>
            </a:r>
          </a:p>
          <a:p>
            <a:pPr lvl="1" algn="just"/>
            <a:endParaRPr lang="fr-FR" sz="1600" dirty="0"/>
          </a:p>
          <a:p>
            <a:pPr lvl="1" algn="just"/>
            <a:r>
              <a:rPr lang="fr-FR" sz="1600" dirty="0"/>
              <a:t>Les guides de démarrage</a:t>
            </a:r>
          </a:p>
          <a:p>
            <a:pPr lvl="1" algn="just"/>
            <a:endParaRPr lang="fr-FR" sz="1600" dirty="0"/>
          </a:p>
          <a:p>
            <a:pPr lvl="1" algn="just"/>
            <a:r>
              <a:rPr lang="fr-FR" sz="1600" dirty="0"/>
              <a:t>Les fiches consignes </a:t>
            </a:r>
          </a:p>
          <a:p>
            <a:pPr lvl="1" algn="just"/>
            <a:endParaRPr lang="fr-FR" sz="1600" dirty="0"/>
          </a:p>
          <a:p>
            <a:pPr lvl="1" algn="just"/>
            <a:r>
              <a:rPr lang="fr-FR" sz="1600" dirty="0"/>
              <a:t>Les éditeurs de paie</a:t>
            </a:r>
          </a:p>
          <a:p>
            <a:pPr lvl="1" algn="just"/>
            <a:endParaRPr lang="fr-FR" sz="1600" dirty="0"/>
          </a:p>
          <a:p>
            <a:pPr lvl="1" algn="just"/>
            <a:endParaRPr lang="fr-FR" sz="1600" dirty="0"/>
          </a:p>
        </p:txBody>
      </p:sp>
      <p:pic>
        <p:nvPicPr>
          <p:cNvPr id="8"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9"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7476593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txBox="1">
            <a:spLocks/>
          </p:cNvSpPr>
          <p:nvPr/>
        </p:nvSpPr>
        <p:spPr>
          <a:xfrm>
            <a:off x="238747" y="5638800"/>
            <a:ext cx="8688732" cy="1431121"/>
          </a:xfrm>
          <a:prstGeom prst="rect">
            <a:avLst/>
          </a:prstGeom>
        </p:spPr>
        <p:txBody>
          <a:bodyPr/>
          <a:lstStyle>
            <a:lvl1pPr algn="l" rtl="0" eaLnBrk="0" fontAlgn="base" hangingPunct="0">
              <a:spcBef>
                <a:spcPct val="0"/>
              </a:spcBef>
              <a:spcAft>
                <a:spcPct val="0"/>
              </a:spcAft>
              <a:defRPr sz="2800" b="1" kern="1200">
                <a:solidFill>
                  <a:schemeClr val="tx2"/>
                </a:solidFill>
                <a:latin typeface="+mj-lt"/>
                <a:ea typeface="+mj-ea"/>
                <a:cs typeface="+mj-cs"/>
              </a:defRPr>
            </a:lvl1pPr>
            <a:lvl2pPr algn="l" rtl="0" eaLnBrk="0" fontAlgn="base" hangingPunct="0">
              <a:spcBef>
                <a:spcPct val="0"/>
              </a:spcBef>
              <a:spcAft>
                <a:spcPct val="0"/>
              </a:spcAft>
              <a:defRPr sz="2800" b="1">
                <a:solidFill>
                  <a:schemeClr val="bg2"/>
                </a:solidFill>
                <a:latin typeface="Calibri" pitchFamily="34" charset="0"/>
              </a:defRPr>
            </a:lvl2pPr>
            <a:lvl3pPr algn="l" rtl="0" eaLnBrk="0" fontAlgn="base" hangingPunct="0">
              <a:spcBef>
                <a:spcPct val="0"/>
              </a:spcBef>
              <a:spcAft>
                <a:spcPct val="0"/>
              </a:spcAft>
              <a:defRPr sz="2800" b="1">
                <a:solidFill>
                  <a:schemeClr val="bg2"/>
                </a:solidFill>
                <a:latin typeface="Calibri" pitchFamily="34" charset="0"/>
              </a:defRPr>
            </a:lvl3pPr>
            <a:lvl4pPr algn="l" rtl="0" eaLnBrk="0" fontAlgn="base" hangingPunct="0">
              <a:spcBef>
                <a:spcPct val="0"/>
              </a:spcBef>
              <a:spcAft>
                <a:spcPct val="0"/>
              </a:spcAft>
              <a:defRPr sz="2800" b="1">
                <a:solidFill>
                  <a:schemeClr val="bg2"/>
                </a:solidFill>
                <a:latin typeface="Calibri" pitchFamily="34" charset="0"/>
              </a:defRPr>
            </a:lvl4pPr>
            <a:lvl5pPr algn="l" rtl="0" eaLnBrk="0" fontAlgn="base" hangingPunct="0">
              <a:spcBef>
                <a:spcPct val="0"/>
              </a:spcBef>
              <a:spcAft>
                <a:spcPct val="0"/>
              </a:spcAft>
              <a:defRPr sz="2800" b="1">
                <a:solidFill>
                  <a:schemeClr val="bg2"/>
                </a:solidFill>
                <a:latin typeface="Calibri" pitchFamily="34" charset="0"/>
              </a:defRPr>
            </a:lvl5pPr>
            <a:lvl6pPr marL="457200" algn="l" rtl="0" fontAlgn="base">
              <a:spcBef>
                <a:spcPct val="0"/>
              </a:spcBef>
              <a:spcAft>
                <a:spcPct val="0"/>
              </a:spcAft>
              <a:defRPr sz="2800" b="1">
                <a:solidFill>
                  <a:schemeClr val="bg2"/>
                </a:solidFill>
                <a:latin typeface="Calibri" pitchFamily="34" charset="0"/>
              </a:defRPr>
            </a:lvl6pPr>
            <a:lvl7pPr marL="914400" algn="l" rtl="0" fontAlgn="base">
              <a:spcBef>
                <a:spcPct val="0"/>
              </a:spcBef>
              <a:spcAft>
                <a:spcPct val="0"/>
              </a:spcAft>
              <a:defRPr sz="2800" b="1">
                <a:solidFill>
                  <a:schemeClr val="bg2"/>
                </a:solidFill>
                <a:latin typeface="Calibri" pitchFamily="34" charset="0"/>
              </a:defRPr>
            </a:lvl7pPr>
            <a:lvl8pPr marL="1371600" algn="l" rtl="0" fontAlgn="base">
              <a:spcBef>
                <a:spcPct val="0"/>
              </a:spcBef>
              <a:spcAft>
                <a:spcPct val="0"/>
              </a:spcAft>
              <a:defRPr sz="2800" b="1">
                <a:solidFill>
                  <a:schemeClr val="bg2"/>
                </a:solidFill>
                <a:latin typeface="Calibri" pitchFamily="34" charset="0"/>
              </a:defRPr>
            </a:lvl8pPr>
            <a:lvl9pPr marL="1828800" algn="l" rtl="0" fontAlgn="base">
              <a:spcBef>
                <a:spcPct val="0"/>
              </a:spcBef>
              <a:spcAft>
                <a:spcPct val="0"/>
              </a:spcAft>
              <a:defRPr sz="2800" b="1">
                <a:solidFill>
                  <a:schemeClr val="bg2"/>
                </a:solidFill>
                <a:latin typeface="Calibri" pitchFamily="34" charset="0"/>
              </a:defRPr>
            </a:lvl9pPr>
          </a:lstStyle>
          <a:p>
            <a:pPr algn="r">
              <a:lnSpc>
                <a:spcPct val="130000"/>
              </a:lnSpc>
              <a:defRPr/>
            </a:pPr>
            <a:r>
              <a:rPr lang="fr-FR" sz="2000" dirty="0">
                <a:solidFill>
                  <a:schemeClr val="accent2"/>
                </a:solidFill>
              </a:rPr>
              <a:t>14/03/2019</a:t>
            </a:r>
            <a:endParaRPr lang="fr-FR" sz="2000" dirty="0">
              <a:solidFill>
                <a:schemeClr val="accent2"/>
              </a:solidFill>
              <a:latin typeface="Arial" pitchFamily="34" charset="0"/>
            </a:endParaRPr>
          </a:p>
        </p:txBody>
      </p:sp>
      <p:pic>
        <p:nvPicPr>
          <p:cNvPr id="6"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7" name="Titre 6"/>
          <p:cNvSpPr>
            <a:spLocks noGrp="1"/>
          </p:cNvSpPr>
          <p:nvPr>
            <p:ph type="ctrTitle"/>
          </p:nvPr>
        </p:nvSpPr>
        <p:spPr>
          <a:xfrm>
            <a:off x="685800" y="2130425"/>
            <a:ext cx="8134672" cy="1470025"/>
          </a:xfrm>
        </p:spPr>
        <p:txBody>
          <a:bodyPr/>
          <a:lstStyle/>
          <a:p>
            <a:r>
              <a:rPr lang="fr-FR" sz="3200" dirty="0">
                <a:solidFill>
                  <a:srgbClr val="003366"/>
                </a:solidFill>
                <a:latin typeface="Arial" pitchFamily="34" charset="0"/>
              </a:rPr>
              <a:t>La Déclaration Sociale Nominative (DSN) :</a:t>
            </a:r>
            <a:br>
              <a:rPr lang="fr-FR" sz="3200" dirty="0">
                <a:solidFill>
                  <a:srgbClr val="003366"/>
                </a:solidFill>
                <a:latin typeface="Arial" pitchFamily="34" charset="0"/>
              </a:rPr>
            </a:br>
            <a:endParaRPr lang="fr-FR" sz="3200" dirty="0"/>
          </a:p>
        </p:txBody>
      </p:sp>
      <p:sp>
        <p:nvSpPr>
          <p:cNvPr id="9" name="Sous-titre 8"/>
          <p:cNvSpPr>
            <a:spLocks noGrp="1"/>
          </p:cNvSpPr>
          <p:nvPr>
            <p:ph type="subTitle" idx="1"/>
          </p:nvPr>
        </p:nvSpPr>
        <p:spPr>
          <a:xfrm>
            <a:off x="1371600" y="2963863"/>
            <a:ext cx="6400800" cy="1752600"/>
          </a:xfrm>
        </p:spPr>
        <p:txBody>
          <a:bodyPr/>
          <a:lstStyle/>
          <a:p>
            <a:r>
              <a:rPr lang="fr-FR" sz="2400" dirty="0">
                <a:solidFill>
                  <a:srgbClr val="003366"/>
                </a:solidFill>
                <a:latin typeface="Arial" pitchFamily="34" charset="0"/>
              </a:rPr>
              <a:t>De la déclaration à l’observation</a:t>
            </a:r>
          </a:p>
          <a:p>
            <a:endParaRPr lang="fr-FR" dirty="0"/>
          </a:p>
          <a:p>
            <a:endParaRPr lang="fr-FR" dirty="0"/>
          </a:p>
          <a:p>
            <a:endParaRPr lang="fr-FR" dirty="0"/>
          </a:p>
          <a:p>
            <a:r>
              <a:rPr lang="fr-FR" dirty="0">
                <a:solidFill>
                  <a:schemeClr val="accent6">
                    <a:lumMod val="60000"/>
                    <a:lumOff val="40000"/>
                  </a:schemeClr>
                </a:solidFill>
              </a:rPr>
              <a:t>Merci pour votre attention</a:t>
            </a:r>
          </a:p>
        </p:txBody>
      </p:sp>
      <p:sp>
        <p:nvSpPr>
          <p:cNvPr id="11"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1938502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Qu’est-ce que la DSN ?</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3</a:t>
            </a:fld>
            <a:endParaRPr lang="fr-FR" altLang="fr-FR" dirty="0">
              <a:solidFill>
                <a:schemeClr val="tx1"/>
              </a:solidFill>
            </a:endParaRPr>
          </a:p>
        </p:txBody>
      </p:sp>
      <p:sp>
        <p:nvSpPr>
          <p:cNvPr id="8" name="Espace réservé du texte 7"/>
          <p:cNvSpPr>
            <a:spLocks noGrp="1"/>
          </p:cNvSpPr>
          <p:nvPr>
            <p:ph type="body" sz="quarter" idx="13"/>
          </p:nvPr>
        </p:nvSpPr>
        <p:spPr>
          <a:xfrm>
            <a:off x="1403648" y="1068388"/>
            <a:ext cx="7491115" cy="356151"/>
          </a:xfrm>
        </p:spPr>
        <p:txBody>
          <a:bodyPr>
            <a:noAutofit/>
          </a:bodyPr>
          <a:lstStyle/>
          <a:p>
            <a:pPr algn="r">
              <a:buNone/>
            </a:pPr>
            <a:r>
              <a:rPr lang="fr-FR" sz="2000" dirty="0"/>
              <a:t>Une déclaration qui va progressivement remplacer toutes les autres</a:t>
            </a:r>
          </a:p>
        </p:txBody>
      </p:sp>
      <p:sp>
        <p:nvSpPr>
          <p:cNvPr id="9" name="Espace réservé du texte 8"/>
          <p:cNvSpPr>
            <a:spLocks noGrp="1"/>
          </p:cNvSpPr>
          <p:nvPr>
            <p:ph type="body" sz="quarter" idx="14"/>
          </p:nvPr>
        </p:nvSpPr>
        <p:spPr>
          <a:xfrm>
            <a:off x="323850" y="1628775"/>
            <a:ext cx="8570913" cy="2448297"/>
          </a:xfrm>
        </p:spPr>
        <p:txBody>
          <a:bodyPr>
            <a:normAutofit/>
          </a:bodyPr>
          <a:lstStyle/>
          <a:p>
            <a:pPr lvl="1" algn="just"/>
            <a:r>
              <a:rPr lang="fr-FR" sz="1600" dirty="0">
                <a:sym typeface="Wingdings" pitchFamily="2" charset="2"/>
              </a:rPr>
              <a:t>C’est un fichier mensuel produit à partir de la paie destiné à communiquer les informations nécessaires à la gestion de la protection sociale des salariés aux organismes et administrations concernées permettant </a:t>
            </a:r>
            <a:r>
              <a:rPr lang="fr-FR" sz="1600" dirty="0"/>
              <a:t>de </a:t>
            </a:r>
            <a:r>
              <a:rPr lang="fr-FR" sz="1600" b="1" dirty="0"/>
              <a:t>remplacer l’ensemble des déclarations périodiques ou événementielles et diverses formalités administratives</a:t>
            </a:r>
            <a:r>
              <a:rPr lang="fr-FR" sz="1600" dirty="0"/>
              <a:t> adressées jusqu’à récemment par les employeurs à une diversité d’acteurs (CPAM, Urssaf, AGIRC ARRCO, Organismes complémentaires, Pôle emploi, Centre des impôts, Caisses régimes spéciaux, etc.). </a:t>
            </a:r>
          </a:p>
          <a:p>
            <a:pPr lvl="1" algn="just"/>
            <a:r>
              <a:rPr lang="fr-FR" sz="1600" dirty="0"/>
              <a:t>La DSN repose sur </a:t>
            </a:r>
            <a:r>
              <a:rPr lang="fr-FR" sz="1600" b="1" dirty="0"/>
              <a:t>la transmission unique, mensuelle et dématérialisée des données issues de la paie</a:t>
            </a:r>
            <a:r>
              <a:rPr lang="fr-FR" sz="1600" dirty="0"/>
              <a:t> et sur des </a:t>
            </a:r>
            <a:r>
              <a:rPr lang="fr-FR" sz="1600" b="1" dirty="0"/>
              <a:t>signalements d’événements</a:t>
            </a:r>
            <a:r>
              <a:rPr lang="fr-FR" sz="1600" dirty="0"/>
              <a:t>. </a:t>
            </a:r>
            <a:endParaRPr lang="fr-FR" sz="1600" dirty="0">
              <a:sym typeface="Wingdings" pitchFamily="2" charset="2"/>
            </a:endParaRPr>
          </a:p>
        </p:txBody>
      </p:sp>
      <p:pic>
        <p:nvPicPr>
          <p:cNvPr id="10"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13"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pic>
        <p:nvPicPr>
          <p:cNvPr id="1026" name="Picture 2"/>
          <p:cNvPicPr>
            <a:picLocks noChangeAspect="1" noChangeArrowheads="1"/>
          </p:cNvPicPr>
          <p:nvPr/>
        </p:nvPicPr>
        <p:blipFill>
          <a:blip r:embed="rId4" cstate="print"/>
          <a:srcRect/>
          <a:stretch>
            <a:fillRect/>
          </a:stretch>
        </p:blipFill>
        <p:spPr bwMode="auto">
          <a:xfrm>
            <a:off x="2267744" y="4221088"/>
            <a:ext cx="4810125" cy="1562100"/>
          </a:xfrm>
          <a:prstGeom prst="rect">
            <a:avLst/>
          </a:prstGeom>
          <a:noFill/>
          <a:ln w="9525">
            <a:noFill/>
            <a:miter lim="800000"/>
            <a:headEnd/>
            <a:tailEnd/>
          </a:ln>
        </p:spPr>
      </p:pic>
    </p:spTree>
    <p:extLst>
      <p:ext uri="{BB962C8B-B14F-4D97-AF65-F5344CB8AC3E}">
        <p14:creationId xmlns:p14="http://schemas.microsoft.com/office/powerpoint/2010/main" val="371800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Contexte de création de la DSN</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4</a:t>
            </a:fld>
            <a:endParaRPr lang="fr-FR" altLang="fr-FR" dirty="0">
              <a:solidFill>
                <a:schemeClr val="tx1"/>
              </a:solidFill>
            </a:endParaRPr>
          </a:p>
        </p:txBody>
      </p:sp>
      <p:sp>
        <p:nvSpPr>
          <p:cNvPr id="8" name="Espace réservé du texte 7"/>
          <p:cNvSpPr>
            <a:spLocks noGrp="1"/>
          </p:cNvSpPr>
          <p:nvPr>
            <p:ph type="body" sz="quarter" idx="13"/>
          </p:nvPr>
        </p:nvSpPr>
        <p:spPr/>
        <p:txBody>
          <a:bodyPr>
            <a:normAutofit fontScale="62500" lnSpcReduction="20000"/>
          </a:bodyPr>
          <a:lstStyle/>
          <a:p>
            <a:pPr>
              <a:buNone/>
            </a:pPr>
            <a:r>
              <a:rPr lang="fr-FR" dirty="0"/>
              <a:t>Les étapes clés du projet</a:t>
            </a:r>
          </a:p>
        </p:txBody>
      </p:sp>
      <p:sp>
        <p:nvSpPr>
          <p:cNvPr id="9" name="Espace réservé du texte 8"/>
          <p:cNvSpPr>
            <a:spLocks noGrp="1"/>
          </p:cNvSpPr>
          <p:nvPr>
            <p:ph type="body" sz="quarter" idx="14"/>
          </p:nvPr>
        </p:nvSpPr>
        <p:spPr/>
        <p:txBody>
          <a:bodyPr>
            <a:normAutofit lnSpcReduction="10000"/>
          </a:bodyPr>
          <a:lstStyle/>
          <a:p>
            <a:pPr lvl="1" algn="just"/>
            <a:r>
              <a:rPr lang="fr-FR" sz="1600" b="1" dirty="0">
                <a:sym typeface="Wingdings" pitchFamily="2" charset="2"/>
              </a:rPr>
              <a:t>2001</a:t>
            </a:r>
            <a:r>
              <a:rPr lang="fr-FR" sz="1600" dirty="0">
                <a:sym typeface="Wingdings" pitchFamily="2" charset="2"/>
              </a:rPr>
              <a:t> : réflexion de la transmission des données sociales en sortie des logiciels de paie</a:t>
            </a:r>
          </a:p>
          <a:p>
            <a:pPr lvl="1" algn="just"/>
            <a:r>
              <a:rPr lang="fr-FR" sz="1600" dirty="0">
                <a:sym typeface="Wingdings" pitchFamily="2" charset="2"/>
              </a:rPr>
              <a:t>2006 : transmission de la proposition au ministère et étude de faisabilité initiée par le GIP-MDS</a:t>
            </a:r>
          </a:p>
          <a:p>
            <a:pPr lvl="1" algn="just"/>
            <a:r>
              <a:rPr lang="fr-FR" sz="1600" dirty="0">
                <a:sym typeface="Wingdings" pitchFamily="2" charset="2"/>
              </a:rPr>
              <a:t>2007 : annonce officielle du ministre délégué à la sécurité sociale</a:t>
            </a:r>
          </a:p>
          <a:p>
            <a:pPr lvl="1" algn="just"/>
            <a:r>
              <a:rPr lang="fr-FR" sz="1600" dirty="0">
                <a:sym typeface="Wingdings" pitchFamily="2" charset="2"/>
              </a:rPr>
              <a:t>2011 : création de la maîtrise d’ouvrage stratégique</a:t>
            </a:r>
          </a:p>
          <a:p>
            <a:pPr lvl="1" algn="just"/>
            <a:r>
              <a:rPr lang="fr-FR" sz="1600" b="1" dirty="0">
                <a:sym typeface="Wingdings" pitchFamily="2" charset="2"/>
              </a:rPr>
              <a:t>2012</a:t>
            </a:r>
            <a:r>
              <a:rPr lang="fr-FR" sz="1600" dirty="0">
                <a:sym typeface="Wingdings" pitchFamily="2" charset="2"/>
              </a:rPr>
              <a:t> : article 35 de la loi Warsmann du 23 mars 2012, ou « loi de simplification du droit et d’allègement des procédures administratives » instaure la DSN</a:t>
            </a:r>
          </a:p>
          <a:p>
            <a:pPr lvl="1" algn="just"/>
            <a:r>
              <a:rPr lang="fr-FR" sz="1600" dirty="0">
                <a:sym typeface="Wingdings" pitchFamily="2" charset="2"/>
              </a:rPr>
              <a:t>2016 : décret n° 2016-611 du 18 mai 2016 indiquant les échéances d’entrée de toutes les entreprises dans le dispositif DSN.</a:t>
            </a:r>
          </a:p>
          <a:p>
            <a:pPr lvl="1" algn="just"/>
            <a:r>
              <a:rPr lang="fr-FR" sz="1600" b="1" dirty="0">
                <a:sym typeface="Wingdings" pitchFamily="2" charset="2"/>
              </a:rPr>
              <a:t>Janvier 2017 </a:t>
            </a:r>
            <a:r>
              <a:rPr lang="fr-FR" sz="1600" dirty="0">
                <a:sym typeface="Wingdings" pitchFamily="2" charset="2"/>
              </a:rPr>
              <a:t>: généralisation de la DSN Phase 3 aux employeurs du secteur privé soit les employeurs de salariés en excluant les particuliers employeurs.</a:t>
            </a:r>
          </a:p>
          <a:p>
            <a:pPr lvl="1" algn="just"/>
            <a:endParaRPr lang="fr-FR" sz="1600" dirty="0">
              <a:sym typeface="Wingdings" pitchFamily="2" charset="2"/>
            </a:endParaRPr>
          </a:p>
          <a:p>
            <a:pPr lvl="1" algn="just"/>
            <a:endParaRPr lang="fr-FR" sz="1600" dirty="0">
              <a:sym typeface="Wingdings" pitchFamily="2" charset="2"/>
            </a:endParaRPr>
          </a:p>
          <a:p>
            <a:pPr lvl="1" algn="just"/>
            <a:endParaRPr lang="fr-FR" sz="1600" dirty="0">
              <a:sym typeface="Wingdings" pitchFamily="2" charset="2"/>
            </a:endParaRPr>
          </a:p>
          <a:p>
            <a:pPr lvl="1" algn="just"/>
            <a:endParaRPr lang="fr-FR" sz="1600" dirty="0">
              <a:sym typeface="Wingdings" pitchFamily="2" charset="2"/>
            </a:endParaRPr>
          </a:p>
          <a:p>
            <a:pPr lvl="1" algn="just"/>
            <a:endParaRPr lang="fr-FR" sz="1600" dirty="0">
              <a:sym typeface="Wingdings" pitchFamily="2" charset="2"/>
            </a:endParaRPr>
          </a:p>
          <a:p>
            <a:pPr lvl="1" algn="just"/>
            <a:r>
              <a:rPr lang="fr-FR" sz="1600" b="1" dirty="0">
                <a:sym typeface="Wingdings" pitchFamily="2" charset="2"/>
              </a:rPr>
              <a:t>2022 au plus tard </a:t>
            </a:r>
            <a:r>
              <a:rPr lang="fr-FR" sz="1600" dirty="0">
                <a:sym typeface="Wingdings" pitchFamily="2" charset="2"/>
              </a:rPr>
              <a:t>: intégration de la fonction publique, des régimes spéciaux etc. </a:t>
            </a:r>
          </a:p>
        </p:txBody>
      </p:sp>
      <p:sp>
        <p:nvSpPr>
          <p:cNvPr id="11" name="Rectangle 10"/>
          <p:cNvSpPr/>
          <p:nvPr/>
        </p:nvSpPr>
        <p:spPr>
          <a:xfrm>
            <a:off x="1331640" y="4509120"/>
            <a:ext cx="7616097" cy="1107996"/>
          </a:xfrm>
          <a:prstGeom prst="rect">
            <a:avLst/>
          </a:prstGeom>
        </p:spPr>
        <p:txBody>
          <a:bodyPr wrap="square">
            <a:spAutoFit/>
          </a:bodyPr>
          <a:lstStyle/>
          <a:p>
            <a:r>
              <a:rPr lang="fr-FR" sz="4800" b="1" dirty="0">
                <a:sym typeface="Wingdings" pitchFamily="2" charset="2"/>
              </a:rPr>
              <a:t>24</a:t>
            </a:r>
            <a:r>
              <a:rPr lang="fr-FR" dirty="0">
                <a:sym typeface="Wingdings" pitchFamily="2" charset="2"/>
              </a:rPr>
              <a:t> formalités remplacées, soit </a:t>
            </a:r>
            <a:r>
              <a:rPr lang="fr-FR" sz="4800" b="1" dirty="0">
                <a:sym typeface="Wingdings" pitchFamily="2" charset="2"/>
              </a:rPr>
              <a:t>235</a:t>
            </a:r>
            <a:r>
              <a:rPr lang="fr-FR" dirty="0">
                <a:sym typeface="Wingdings" pitchFamily="2" charset="2"/>
              </a:rPr>
              <a:t> données collectées au lieu de 800 (soit -75% de données demandées) </a:t>
            </a:r>
          </a:p>
        </p:txBody>
      </p:sp>
      <p:sp>
        <p:nvSpPr>
          <p:cNvPr id="12" name="Flèche : virage 11"/>
          <p:cNvSpPr/>
          <p:nvPr/>
        </p:nvSpPr>
        <p:spPr>
          <a:xfrm rot="10800000" flipH="1">
            <a:off x="323528" y="1700808"/>
            <a:ext cx="1098550" cy="3498397"/>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tx1"/>
              </a:solidFill>
            </a:endParaRPr>
          </a:p>
        </p:txBody>
      </p:sp>
      <p:pic>
        <p:nvPicPr>
          <p:cNvPr id="10"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13"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371800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Les caractéristiques de la DSN</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5</a:t>
            </a:fld>
            <a:endParaRPr lang="fr-FR" altLang="fr-FR" dirty="0">
              <a:solidFill>
                <a:schemeClr val="tx1"/>
              </a:solidFill>
            </a:endParaRPr>
          </a:p>
        </p:txBody>
      </p:sp>
      <p:sp>
        <p:nvSpPr>
          <p:cNvPr id="7" name="Espace réservé du texte 6"/>
          <p:cNvSpPr>
            <a:spLocks noGrp="1"/>
          </p:cNvSpPr>
          <p:nvPr>
            <p:ph type="body" sz="quarter" idx="14"/>
          </p:nvPr>
        </p:nvSpPr>
        <p:spPr>
          <a:xfrm>
            <a:off x="323528" y="1412776"/>
            <a:ext cx="8570913" cy="4679950"/>
          </a:xfrm>
        </p:spPr>
        <p:txBody>
          <a:bodyPr/>
          <a:lstStyle/>
          <a:p>
            <a:pPr lvl="1" algn="just">
              <a:spcBef>
                <a:spcPts val="0"/>
              </a:spcBef>
            </a:pPr>
            <a:r>
              <a:rPr lang="fr-FR" sz="1200" dirty="0">
                <a:sym typeface="Wingdings" pitchFamily="2" charset="2"/>
              </a:rPr>
              <a:t>La DSN est un vecteur déclaratif dématérialisé à destination de plusieurs organismes (OPS, </a:t>
            </a:r>
            <a:r>
              <a:rPr lang="fr-FR" sz="1200" dirty="0" err="1">
                <a:sym typeface="Wingdings" pitchFamily="2" charset="2"/>
              </a:rPr>
              <a:t>DGFiP</a:t>
            </a:r>
            <a:r>
              <a:rPr lang="fr-FR" sz="1200" dirty="0">
                <a:sym typeface="Wingdings" pitchFamily="2" charset="2"/>
              </a:rPr>
              <a:t>…) structurée selon la norme </a:t>
            </a:r>
            <a:r>
              <a:rPr lang="fr-FR" sz="1200" dirty="0" err="1">
                <a:sym typeface="Wingdings" pitchFamily="2" charset="2"/>
              </a:rPr>
              <a:t>NEODeS</a:t>
            </a:r>
            <a:r>
              <a:rPr lang="fr-FR" sz="1200" dirty="0">
                <a:sym typeface="Wingdings" pitchFamily="2" charset="2"/>
              </a:rPr>
              <a:t> (Norme d’échange optimisée des déclarations sociales)</a:t>
            </a:r>
          </a:p>
          <a:p>
            <a:pPr lvl="1" algn="just">
              <a:spcBef>
                <a:spcPts val="0"/>
              </a:spcBef>
            </a:pPr>
            <a:endParaRPr lang="fr-FR" sz="1200" dirty="0">
              <a:sym typeface="Wingdings" pitchFamily="2" charset="2"/>
            </a:endParaRPr>
          </a:p>
          <a:p>
            <a:pPr lvl="1" algn="just">
              <a:spcBef>
                <a:spcPts val="0"/>
              </a:spcBef>
            </a:pPr>
            <a:r>
              <a:rPr lang="fr-FR" sz="1200" dirty="0">
                <a:sym typeface="Wingdings" pitchFamily="2" charset="2"/>
              </a:rPr>
              <a:t>Il existe 4 modèles de déclaration :</a:t>
            </a:r>
          </a:p>
          <a:p>
            <a:pPr lvl="2" algn="just">
              <a:spcBef>
                <a:spcPts val="0"/>
              </a:spcBef>
            </a:pPr>
            <a:r>
              <a:rPr lang="fr-FR" sz="1200" dirty="0"/>
              <a:t>DSN mensuelle</a:t>
            </a:r>
          </a:p>
          <a:p>
            <a:pPr lvl="2" algn="just">
              <a:spcBef>
                <a:spcPts val="0"/>
              </a:spcBef>
            </a:pPr>
            <a:r>
              <a:rPr lang="fr-FR" sz="1200" dirty="0"/>
              <a:t>Signalement fin de contrat de travail</a:t>
            </a:r>
          </a:p>
          <a:p>
            <a:pPr lvl="2" algn="just">
              <a:spcBef>
                <a:spcPts val="0"/>
              </a:spcBef>
            </a:pPr>
            <a:r>
              <a:rPr lang="fr-FR" sz="1200" dirty="0"/>
              <a:t>Signalement arrêt de travail</a:t>
            </a:r>
          </a:p>
          <a:p>
            <a:pPr lvl="2" algn="just">
              <a:spcBef>
                <a:spcPts val="0"/>
              </a:spcBef>
            </a:pPr>
            <a:r>
              <a:rPr lang="fr-FR" sz="1200" dirty="0"/>
              <a:t>Signalement reprise suite à arrêt de travail</a:t>
            </a:r>
            <a:endParaRPr lang="fr-FR" sz="1200" dirty="0">
              <a:sym typeface="Wingdings" pitchFamily="2" charset="2"/>
            </a:endParaRPr>
          </a:p>
          <a:p>
            <a:pPr lvl="1" algn="just">
              <a:spcBef>
                <a:spcPts val="0"/>
              </a:spcBef>
            </a:pPr>
            <a:endParaRPr lang="fr-FR" sz="1200" dirty="0">
              <a:sym typeface="Wingdings" pitchFamily="2" charset="2"/>
            </a:endParaRPr>
          </a:p>
          <a:p>
            <a:pPr lvl="1" algn="just">
              <a:spcBef>
                <a:spcPts val="0"/>
              </a:spcBef>
            </a:pPr>
            <a:r>
              <a:rPr lang="fr-FR" sz="1200" dirty="0">
                <a:sym typeface="Wingdings" pitchFamily="2" charset="2"/>
              </a:rPr>
              <a:t>La DSN porte :</a:t>
            </a:r>
          </a:p>
          <a:p>
            <a:pPr lvl="2" algn="just">
              <a:spcBef>
                <a:spcPts val="0"/>
              </a:spcBef>
            </a:pPr>
            <a:r>
              <a:rPr lang="fr-FR" sz="1200" dirty="0">
                <a:sym typeface="Wingdings" pitchFamily="2" charset="2"/>
              </a:rPr>
              <a:t>des données individuelles</a:t>
            </a:r>
          </a:p>
          <a:p>
            <a:pPr lvl="2" algn="just">
              <a:spcBef>
                <a:spcPts val="0"/>
              </a:spcBef>
            </a:pPr>
            <a:r>
              <a:rPr lang="fr-FR" sz="1200" dirty="0">
                <a:sym typeface="Wingdings" pitchFamily="2" charset="2"/>
              </a:rPr>
              <a:t>des données agrégées</a:t>
            </a:r>
          </a:p>
          <a:p>
            <a:pPr lvl="2" algn="just">
              <a:spcBef>
                <a:spcPts val="0"/>
              </a:spcBef>
            </a:pPr>
            <a:r>
              <a:rPr lang="fr-FR" sz="1200" dirty="0">
                <a:sym typeface="Wingdings" pitchFamily="2" charset="2"/>
              </a:rPr>
              <a:t>des données de paiement (en cas de télépaiement pour l’Urssaf) ou d’information sur le paiement</a:t>
            </a:r>
          </a:p>
          <a:p>
            <a:pPr lvl="1" algn="just">
              <a:spcBef>
                <a:spcPts val="0"/>
              </a:spcBef>
            </a:pPr>
            <a:endParaRPr lang="fr-FR" sz="1200" dirty="0">
              <a:sym typeface="Wingdings" pitchFamily="2" charset="2"/>
            </a:endParaRPr>
          </a:p>
          <a:p>
            <a:pPr lvl="1" algn="just">
              <a:spcBef>
                <a:spcPts val="0"/>
              </a:spcBef>
            </a:pPr>
            <a:r>
              <a:rPr lang="fr-FR" sz="1200" dirty="0">
                <a:sym typeface="Wingdings" pitchFamily="2" charset="2"/>
              </a:rPr>
              <a:t>La DSN est à transmettre mensuellement, au plus tard le 5 ou le 15 du mois qui suit le mois de la période déclarée (période d’emploi)</a:t>
            </a:r>
          </a:p>
          <a:p>
            <a:pPr lvl="1" algn="just">
              <a:spcBef>
                <a:spcPts val="0"/>
              </a:spcBef>
            </a:pPr>
            <a:endParaRPr lang="fr-FR" sz="1200" dirty="0">
              <a:sym typeface="Wingdings" pitchFamily="2" charset="2"/>
            </a:endParaRPr>
          </a:p>
          <a:p>
            <a:pPr lvl="1" algn="just">
              <a:spcBef>
                <a:spcPts val="0"/>
              </a:spcBef>
            </a:pPr>
            <a:r>
              <a:rPr lang="fr-FR" sz="1200" dirty="0">
                <a:sym typeface="Wingdings" pitchFamily="2" charset="2"/>
              </a:rPr>
              <a:t>La régularisation d’une période déclarée erronée :</a:t>
            </a:r>
          </a:p>
          <a:p>
            <a:pPr lvl="2" algn="just">
              <a:spcBef>
                <a:spcPts val="0"/>
              </a:spcBef>
            </a:pPr>
            <a:r>
              <a:rPr lang="fr-FR" sz="1200" dirty="0">
                <a:sym typeface="Wingdings" pitchFamily="2" charset="2"/>
              </a:rPr>
              <a:t>se fait au mois le mois</a:t>
            </a:r>
          </a:p>
          <a:p>
            <a:pPr lvl="2" algn="just">
              <a:spcBef>
                <a:spcPts val="0"/>
              </a:spcBef>
            </a:pPr>
            <a:r>
              <a:rPr lang="fr-FR" sz="1200" dirty="0">
                <a:sym typeface="Wingdings" pitchFamily="2" charset="2"/>
              </a:rPr>
              <a:t>est affectée au mois erroné</a:t>
            </a:r>
          </a:p>
          <a:p>
            <a:pPr lvl="2" algn="just">
              <a:spcBef>
                <a:spcPts val="0"/>
              </a:spcBef>
            </a:pPr>
            <a:r>
              <a:rPr lang="fr-FR" sz="1200" dirty="0">
                <a:sym typeface="Wingdings" pitchFamily="2" charset="2"/>
              </a:rPr>
              <a:t>est adossée à une déclaration courante : elle ne peut se faire au mieux que d’une exigibilité à l’autre </a:t>
            </a:r>
          </a:p>
          <a:p>
            <a:endParaRPr lang="fr-FR" sz="1200" dirty="0"/>
          </a:p>
        </p:txBody>
      </p:sp>
      <p:pic>
        <p:nvPicPr>
          <p:cNvPr id="9" name="Picture 29" descr="barre urssaf"/>
          <p:cNvPicPr>
            <a:picLocks noChangeAspect="1" noChangeArrowheads="1"/>
          </p:cNvPicPr>
          <p:nvPr/>
        </p:nvPicPr>
        <p:blipFill>
          <a:blip r:embed="rId3" cstate="print"/>
          <a:srcRect/>
          <a:stretch>
            <a:fillRect/>
          </a:stretch>
        </p:blipFill>
        <p:spPr bwMode="auto">
          <a:xfrm>
            <a:off x="458788" y="6410325"/>
            <a:ext cx="8248650" cy="352425"/>
          </a:xfrm>
          <a:prstGeom prst="rect">
            <a:avLst/>
          </a:prstGeom>
          <a:noFill/>
          <a:ln w="9525">
            <a:noFill/>
            <a:miter lim="800000"/>
            <a:headEnd/>
            <a:tailEnd/>
          </a:ln>
        </p:spPr>
      </p:pic>
      <p:sp>
        <p:nvSpPr>
          <p:cNvPr id="10"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2919129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Le flux DSN, comment ça marche ?</a:t>
            </a:r>
          </a:p>
        </p:txBody>
      </p:sp>
      <p:sp>
        <p:nvSpPr>
          <p:cNvPr id="3" name="Espace réservé du numéro de diapositive 2"/>
          <p:cNvSpPr>
            <a:spLocks noGrp="1"/>
          </p:cNvSpPr>
          <p:nvPr>
            <p:ph type="sldNum" sz="quarter" idx="12"/>
          </p:nvPr>
        </p:nvSpPr>
        <p:spPr/>
        <p:txBody>
          <a:bodyPr/>
          <a:lstStyle/>
          <a:p>
            <a:fld id="{51BAFF0B-5D58-42B2-B060-5BCB7C995D0A}" type="slidenum">
              <a:rPr lang="fr-FR" altLang="fr-FR" smtClean="0">
                <a:solidFill>
                  <a:schemeClr val="tx1"/>
                </a:solidFill>
              </a:rPr>
              <a:pPr/>
              <a:t>6</a:t>
            </a:fld>
            <a:endParaRPr lang="fr-FR" altLang="fr-FR" dirty="0">
              <a:solidFill>
                <a:schemeClr val="tx1"/>
              </a:solidFill>
            </a:endParaRPr>
          </a:p>
        </p:txBody>
      </p:sp>
      <p:sp>
        <p:nvSpPr>
          <p:cNvPr id="84" name="Espace réservé du texte 83"/>
          <p:cNvSpPr>
            <a:spLocks noGrp="1"/>
          </p:cNvSpPr>
          <p:nvPr>
            <p:ph type="body" sz="quarter" idx="14"/>
          </p:nvPr>
        </p:nvSpPr>
        <p:spPr/>
        <p:txBody>
          <a:bodyPr/>
          <a:lstStyle/>
          <a:p>
            <a:endParaRPr lang="fr-FR"/>
          </a:p>
        </p:txBody>
      </p:sp>
      <p:grpSp>
        <p:nvGrpSpPr>
          <p:cNvPr id="5" name="Groupe 82"/>
          <p:cNvGrpSpPr>
            <a:grpSpLocks/>
          </p:cNvGrpSpPr>
          <p:nvPr/>
        </p:nvGrpSpPr>
        <p:grpSpPr bwMode="auto">
          <a:xfrm>
            <a:off x="3082925" y="1411288"/>
            <a:ext cx="1676400" cy="796926"/>
            <a:chOff x="3890340" y="-4536"/>
            <a:chExt cx="1368000" cy="576016"/>
          </a:xfrm>
        </p:grpSpPr>
        <p:pic>
          <p:nvPicPr>
            <p:cNvPr id="10" name="Picture 3" descr="MCj04339410000[1]"/>
            <p:cNvPicPr>
              <a:picLocks noChangeAspect="1" noChangeArrowheads="1"/>
            </p:cNvPicPr>
            <p:nvPr/>
          </p:nvPicPr>
          <p:blipFill>
            <a:blip r:embed="rId3" cstate="print"/>
            <a:srcRect/>
            <a:stretch>
              <a:fillRect/>
            </a:stretch>
          </p:blipFill>
          <p:spPr bwMode="auto">
            <a:xfrm>
              <a:off x="4358340" y="-4536"/>
              <a:ext cx="432000" cy="432000"/>
            </a:xfrm>
            <a:prstGeom prst="rect">
              <a:avLst/>
            </a:prstGeom>
            <a:noFill/>
            <a:ln w="9525">
              <a:noFill/>
              <a:miter lim="800000"/>
              <a:headEnd/>
              <a:tailEnd/>
            </a:ln>
          </p:spPr>
        </p:pic>
        <p:sp>
          <p:nvSpPr>
            <p:cNvPr id="11" name="Rectangle 371"/>
            <p:cNvSpPr>
              <a:spLocks noChangeArrowheads="1"/>
            </p:cNvSpPr>
            <p:nvPr/>
          </p:nvSpPr>
          <p:spPr bwMode="gray">
            <a:xfrm>
              <a:off x="3890340" y="392169"/>
              <a:ext cx="1368000" cy="179311"/>
            </a:xfrm>
            <a:prstGeom prst="rect">
              <a:avLst/>
            </a:prstGeom>
            <a:noFill/>
            <a:ln w="9525">
              <a:noFill/>
              <a:miter lim="800000"/>
              <a:headEnd/>
              <a:tailEnd/>
            </a:ln>
          </p:spPr>
          <p:txBody>
            <a:bodyPr lIns="0" tIns="36000" rIns="0" bIns="36000" anchor="ctr"/>
            <a:lstStyle/>
            <a:p>
              <a:pPr algn="ctr" defTabSz="901700" eaLnBrk="0" hangingPunct="0">
                <a:defRPr/>
              </a:pPr>
              <a:r>
                <a:rPr lang="fr-FR" sz="900" dirty="0">
                  <a:solidFill>
                    <a:schemeClr val="bg2">
                      <a:lumMod val="10000"/>
                    </a:schemeClr>
                  </a:solidFill>
                  <a:latin typeface="Calibri" pitchFamily="34" charset="0"/>
                  <a:ea typeface="ヒラギノ角ゴ Pro W3"/>
                  <a:cs typeface="ヒラギノ角ゴ Pro W3"/>
                </a:rPr>
                <a:t>Déclarant / Tiers déclarant</a:t>
              </a:r>
            </a:p>
          </p:txBody>
        </p:sp>
      </p:grpSp>
      <p:sp>
        <p:nvSpPr>
          <p:cNvPr id="12" name="Rectangle 62"/>
          <p:cNvSpPr>
            <a:spLocks noChangeArrowheads="1"/>
          </p:cNvSpPr>
          <p:nvPr/>
        </p:nvSpPr>
        <p:spPr bwMode="auto">
          <a:xfrm>
            <a:off x="2817812" y="2387600"/>
            <a:ext cx="1169988" cy="252413"/>
          </a:xfrm>
          <a:prstGeom prst="rect">
            <a:avLst/>
          </a:prstGeom>
          <a:solidFill>
            <a:schemeClr val="accent6">
              <a:lumMod val="40000"/>
              <a:lumOff val="60000"/>
              <a:alpha val="50000"/>
            </a:schemeClr>
          </a:solidFill>
          <a:ln w="15875" algn="ctr">
            <a:solidFill>
              <a:schemeClr val="bg1"/>
            </a:solidFill>
            <a:prstDash val="solid"/>
            <a:round/>
            <a:headEnd/>
            <a:tailEnd/>
          </a:ln>
        </p:spPr>
        <p:txBody>
          <a:bodyPr lIns="0" tIns="0" rIns="0" bIns="0" anchor="ctr" anchorCtr="1"/>
          <a:lstStyle/>
          <a:p>
            <a:pPr algn="ctr">
              <a:lnSpc>
                <a:spcPts val="1000"/>
              </a:lnSpc>
              <a:defRPr/>
            </a:pPr>
            <a:r>
              <a:rPr lang="fr-FR" sz="1100" noProof="1">
                <a:solidFill>
                  <a:srgbClr val="404040"/>
                </a:solidFill>
                <a:latin typeface="Calibri" pitchFamily="34" charset="0"/>
                <a:cs typeface="+mn-cs"/>
              </a:rPr>
              <a:t>DSN mensuelle</a:t>
            </a:r>
          </a:p>
        </p:txBody>
      </p:sp>
      <p:sp>
        <p:nvSpPr>
          <p:cNvPr id="13" name="Rectangle 62"/>
          <p:cNvSpPr>
            <a:spLocks noChangeArrowheads="1"/>
          </p:cNvSpPr>
          <p:nvPr/>
        </p:nvSpPr>
        <p:spPr bwMode="auto">
          <a:xfrm>
            <a:off x="4287837" y="2387600"/>
            <a:ext cx="1169988" cy="252413"/>
          </a:xfrm>
          <a:prstGeom prst="rect">
            <a:avLst/>
          </a:prstGeom>
          <a:solidFill>
            <a:schemeClr val="accent6">
              <a:lumMod val="40000"/>
              <a:lumOff val="60000"/>
              <a:alpha val="50000"/>
            </a:schemeClr>
          </a:solidFill>
          <a:ln w="15875" algn="ctr">
            <a:solidFill>
              <a:schemeClr val="bg1"/>
            </a:solidFill>
            <a:prstDash val="solid"/>
            <a:round/>
            <a:headEnd/>
            <a:tailEnd/>
          </a:ln>
        </p:spPr>
        <p:txBody>
          <a:bodyPr lIns="0" tIns="0" rIns="0" bIns="0" anchor="ctr" anchorCtr="1"/>
          <a:lstStyle/>
          <a:p>
            <a:pPr algn="ctr">
              <a:lnSpc>
                <a:spcPts val="1000"/>
              </a:lnSpc>
              <a:defRPr/>
            </a:pPr>
            <a:r>
              <a:rPr lang="fr-FR" sz="1100" noProof="1">
                <a:solidFill>
                  <a:srgbClr val="404040"/>
                </a:solidFill>
                <a:latin typeface="Calibri" pitchFamily="34" charset="0"/>
                <a:cs typeface="+mn-cs"/>
              </a:rPr>
              <a:t>Signalement d’évènements</a:t>
            </a:r>
          </a:p>
        </p:txBody>
      </p:sp>
      <p:cxnSp>
        <p:nvCxnSpPr>
          <p:cNvPr id="14" name="Connecteur en angle 13"/>
          <p:cNvCxnSpPr>
            <a:endCxn id="12" idx="0"/>
          </p:cNvCxnSpPr>
          <p:nvPr/>
        </p:nvCxnSpPr>
        <p:spPr bwMode="auto">
          <a:xfrm rot="5400000">
            <a:off x="3305175" y="1901825"/>
            <a:ext cx="280988" cy="674687"/>
          </a:xfrm>
          <a:prstGeom prst="bentConnector3">
            <a:avLst>
              <a:gd name="adj1" fmla="val 50000"/>
            </a:avLst>
          </a:prstGeom>
          <a:solidFill>
            <a:schemeClr val="accent1"/>
          </a:solidFill>
          <a:ln w="9525" cap="flat" cmpd="sng" algn="ctr">
            <a:solidFill>
              <a:schemeClr val="bg1">
                <a:lumMod val="65000"/>
              </a:schemeClr>
            </a:solidFill>
            <a:prstDash val="sysDot"/>
            <a:round/>
            <a:headEnd type="none" w="med" len="med"/>
            <a:tailEnd type="triangle"/>
          </a:ln>
          <a:effectLst/>
        </p:spPr>
      </p:cxnSp>
      <p:cxnSp>
        <p:nvCxnSpPr>
          <p:cNvPr id="15" name="Connecteur en angle 14"/>
          <p:cNvCxnSpPr>
            <a:endCxn id="13" idx="0"/>
          </p:cNvCxnSpPr>
          <p:nvPr/>
        </p:nvCxnSpPr>
        <p:spPr bwMode="auto">
          <a:xfrm rot="16200000" flipH="1">
            <a:off x="3983831" y="1897856"/>
            <a:ext cx="280988" cy="682625"/>
          </a:xfrm>
          <a:prstGeom prst="bentConnector3">
            <a:avLst>
              <a:gd name="adj1" fmla="val 50000"/>
            </a:avLst>
          </a:prstGeom>
          <a:solidFill>
            <a:schemeClr val="accent1"/>
          </a:solidFill>
          <a:ln w="9525" cap="flat" cmpd="sng" algn="ctr">
            <a:solidFill>
              <a:schemeClr val="bg1">
                <a:lumMod val="65000"/>
              </a:schemeClr>
            </a:solidFill>
            <a:prstDash val="sysDot"/>
            <a:round/>
            <a:headEnd type="none" w="med" len="med"/>
            <a:tailEnd type="triangle"/>
          </a:ln>
          <a:effectLst/>
        </p:spPr>
      </p:cxnSp>
      <p:pic>
        <p:nvPicPr>
          <p:cNvPr id="16" name="Picture 2"/>
          <p:cNvPicPr>
            <a:picLocks noChangeAspect="1" noChangeArrowheads="1"/>
          </p:cNvPicPr>
          <p:nvPr/>
        </p:nvPicPr>
        <p:blipFill>
          <a:blip r:embed="rId4" cstate="print"/>
          <a:srcRect/>
          <a:stretch>
            <a:fillRect/>
          </a:stretch>
        </p:blipFill>
        <p:spPr bwMode="auto">
          <a:xfrm>
            <a:off x="1837850" y="5740662"/>
            <a:ext cx="350838" cy="242887"/>
          </a:xfrm>
          <a:prstGeom prst="rect">
            <a:avLst/>
          </a:prstGeom>
          <a:noFill/>
          <a:ln w="9525">
            <a:noFill/>
            <a:miter lim="800000"/>
            <a:headEnd/>
            <a:tailEnd/>
          </a:ln>
        </p:spPr>
      </p:pic>
      <p:sp>
        <p:nvSpPr>
          <p:cNvPr id="18" name="Rectangle 371"/>
          <p:cNvSpPr>
            <a:spLocks noChangeArrowheads="1"/>
          </p:cNvSpPr>
          <p:nvPr/>
        </p:nvSpPr>
        <p:spPr bwMode="gray">
          <a:xfrm>
            <a:off x="1367950" y="5988311"/>
            <a:ext cx="857250" cy="215900"/>
          </a:xfrm>
          <a:prstGeom prst="rect">
            <a:avLst/>
          </a:prstGeom>
          <a:noFill/>
          <a:ln w="9525">
            <a:noFill/>
            <a:miter lim="800000"/>
            <a:headEnd/>
            <a:tailEnd/>
          </a:ln>
        </p:spPr>
        <p:txBody>
          <a:bodyPr lIns="0" tIns="36000" rIns="0" bIns="36000" anchor="ctr"/>
          <a:lstStyle/>
          <a:p>
            <a:pPr algn="ctr" defTabSz="901700" eaLnBrk="0" hangingPunct="0">
              <a:defRPr/>
            </a:pPr>
            <a:r>
              <a:rPr lang="fr-FR" sz="1100" dirty="0">
                <a:solidFill>
                  <a:schemeClr val="bg2">
                    <a:lumMod val="10000"/>
                  </a:schemeClr>
                </a:solidFill>
                <a:latin typeface="Calibri" pitchFamily="34" charset="0"/>
                <a:ea typeface="ヒラギノ角ゴ Pro W3"/>
                <a:cs typeface="ヒラギノ角ゴ Pro W3"/>
              </a:rPr>
              <a:t>Pôle Emploi</a:t>
            </a:r>
          </a:p>
        </p:txBody>
      </p:sp>
      <p:cxnSp>
        <p:nvCxnSpPr>
          <p:cNvPr id="19" name="Connecteur en angle 18"/>
          <p:cNvCxnSpPr/>
          <p:nvPr/>
        </p:nvCxnSpPr>
        <p:spPr bwMode="auto">
          <a:xfrm rot="16200000" flipH="1">
            <a:off x="3178175" y="2432050"/>
            <a:ext cx="534988" cy="674687"/>
          </a:xfrm>
          <a:prstGeom prst="bentConnector3">
            <a:avLst>
              <a:gd name="adj1" fmla="val 50000"/>
            </a:avLst>
          </a:prstGeom>
          <a:solidFill>
            <a:schemeClr val="accent1"/>
          </a:solidFill>
          <a:ln w="9525" cap="flat" cmpd="sng" algn="ctr">
            <a:solidFill>
              <a:schemeClr val="bg1">
                <a:lumMod val="65000"/>
              </a:schemeClr>
            </a:solidFill>
            <a:prstDash val="sysDot"/>
            <a:round/>
            <a:headEnd type="none" w="med" len="med"/>
            <a:tailEnd type="triangle"/>
          </a:ln>
          <a:effectLst/>
        </p:spPr>
      </p:cxnSp>
      <p:cxnSp>
        <p:nvCxnSpPr>
          <p:cNvPr id="20" name="Connecteur en angle 19"/>
          <p:cNvCxnSpPr/>
          <p:nvPr/>
        </p:nvCxnSpPr>
        <p:spPr bwMode="auto">
          <a:xfrm rot="5400000">
            <a:off x="3856831" y="2428081"/>
            <a:ext cx="534988" cy="682625"/>
          </a:xfrm>
          <a:prstGeom prst="bentConnector3">
            <a:avLst>
              <a:gd name="adj1" fmla="val 50000"/>
            </a:avLst>
          </a:prstGeom>
          <a:solidFill>
            <a:schemeClr val="accent1"/>
          </a:solidFill>
          <a:ln w="9525" cap="flat" cmpd="sng" algn="ctr">
            <a:solidFill>
              <a:schemeClr val="bg1">
                <a:lumMod val="65000"/>
              </a:schemeClr>
            </a:solidFill>
            <a:prstDash val="sysDot"/>
            <a:round/>
            <a:headEnd type="none" w="med" len="med"/>
            <a:tailEnd type="triangle"/>
          </a:ln>
          <a:effectLst/>
        </p:spPr>
      </p:cxnSp>
      <p:cxnSp>
        <p:nvCxnSpPr>
          <p:cNvPr id="24" name="Connecteur droit avec flèche 23"/>
          <p:cNvCxnSpPr>
            <a:cxnSpLocks/>
          </p:cNvCxnSpPr>
          <p:nvPr/>
        </p:nvCxnSpPr>
        <p:spPr bwMode="auto">
          <a:xfrm flipH="1">
            <a:off x="2179559" y="5011420"/>
            <a:ext cx="1644252" cy="702254"/>
          </a:xfrm>
          <a:prstGeom prst="straightConnector1">
            <a:avLst/>
          </a:prstGeom>
          <a:solidFill>
            <a:schemeClr val="accent1"/>
          </a:solidFill>
          <a:ln w="9525" cap="flat" cmpd="sng" algn="ctr">
            <a:solidFill>
              <a:schemeClr val="bg1">
                <a:lumMod val="65000"/>
              </a:schemeClr>
            </a:solidFill>
            <a:prstDash val="sysDot"/>
            <a:round/>
            <a:headEnd type="none" w="med" len="med"/>
            <a:tailEnd type="triangle"/>
          </a:ln>
          <a:effectLst/>
        </p:spPr>
      </p:cxnSp>
      <p:sp>
        <p:nvSpPr>
          <p:cNvPr id="28" name="Accolade fermante 27"/>
          <p:cNvSpPr/>
          <p:nvPr/>
        </p:nvSpPr>
        <p:spPr bwMode="auto">
          <a:xfrm flipH="1">
            <a:off x="2606675" y="2208213"/>
            <a:ext cx="193675" cy="647700"/>
          </a:xfrm>
          <a:prstGeom prst="rightBrace">
            <a:avLst/>
          </a:prstGeom>
          <a:noFill/>
          <a:ln w="12700" cap="flat" cmpd="sng" algn="ctr">
            <a:solidFill>
              <a:schemeClr val="accent6">
                <a:lumMod val="75000"/>
              </a:schemeClr>
            </a:solidFill>
            <a:prstDash val="solid"/>
            <a:round/>
            <a:headEnd type="none" w="med" len="med"/>
            <a:tailEnd type="none" w="med" len="med"/>
          </a:ln>
          <a:effectLst/>
        </p:spPr>
        <p:txBody>
          <a:bodyPr wrap="none"/>
          <a:lstStyle/>
          <a:p>
            <a:pPr>
              <a:defRPr/>
            </a:pPr>
            <a:endParaRPr lang="fr-FR" sz="2000" dirty="0">
              <a:latin typeface="Times New Roman" pitchFamily="18" charset="0"/>
              <a:cs typeface="+mn-cs"/>
            </a:endParaRPr>
          </a:p>
        </p:txBody>
      </p:sp>
      <p:sp>
        <p:nvSpPr>
          <p:cNvPr id="29" name="Rectangle 371"/>
          <p:cNvSpPr>
            <a:spLocks noChangeArrowheads="1"/>
          </p:cNvSpPr>
          <p:nvPr/>
        </p:nvSpPr>
        <p:spPr bwMode="gray">
          <a:xfrm>
            <a:off x="250375" y="2208213"/>
            <a:ext cx="2408237" cy="647700"/>
          </a:xfrm>
          <a:prstGeom prst="rect">
            <a:avLst/>
          </a:prstGeom>
          <a:noFill/>
          <a:ln w="9525">
            <a:noFill/>
            <a:miter lim="800000"/>
            <a:headEnd/>
            <a:tailEnd/>
          </a:ln>
        </p:spPr>
        <p:txBody>
          <a:bodyPr lIns="0" tIns="36000" rIns="0" bIns="36000" anchor="ctr"/>
          <a:lstStyle/>
          <a:p>
            <a:pPr algn="ctr" defTabSz="901700" eaLnBrk="0" hangingPunct="0"/>
            <a:r>
              <a:rPr lang="fr-FR" sz="1100" i="1" dirty="0">
                <a:solidFill>
                  <a:srgbClr val="062329"/>
                </a:solidFill>
                <a:latin typeface="Calibri" pitchFamily="34" charset="0"/>
                <a:ea typeface="ヒラギノ角ゴ Pro W3"/>
                <a:cs typeface="ヒラギノ角ゴ Pro W3"/>
              </a:rPr>
              <a:t>Message transmis </a:t>
            </a:r>
            <a:r>
              <a:rPr lang="fr-FR" sz="1100" b="1" i="1" dirty="0">
                <a:solidFill>
                  <a:srgbClr val="062329"/>
                </a:solidFill>
                <a:latin typeface="Calibri" pitchFamily="34" charset="0"/>
                <a:ea typeface="ヒラギノ角ゴ Pro W3"/>
                <a:cs typeface="ヒラギノ角ゴ Pro W3"/>
              </a:rPr>
              <a:t>mensuellement</a:t>
            </a:r>
            <a:r>
              <a:rPr lang="fr-FR" sz="1100" i="1" dirty="0">
                <a:solidFill>
                  <a:srgbClr val="062329"/>
                </a:solidFill>
                <a:latin typeface="Calibri" pitchFamily="34" charset="0"/>
                <a:ea typeface="ヒラギノ角ゴ Pro W3"/>
                <a:cs typeface="ヒラギノ角ゴ Pro W3"/>
              </a:rPr>
              <a:t> par </a:t>
            </a:r>
            <a:br>
              <a:rPr lang="fr-FR" sz="1100" i="1" dirty="0">
                <a:solidFill>
                  <a:srgbClr val="062329"/>
                </a:solidFill>
                <a:latin typeface="Calibri" pitchFamily="34" charset="0"/>
                <a:ea typeface="ヒラギノ角ゴ Pro W3"/>
                <a:cs typeface="ヒラギノ角ゴ Pro W3"/>
              </a:rPr>
            </a:br>
            <a:r>
              <a:rPr lang="fr-FR" sz="1100" i="1" dirty="0">
                <a:solidFill>
                  <a:srgbClr val="062329"/>
                </a:solidFill>
                <a:latin typeface="Calibri" pitchFamily="34" charset="0"/>
                <a:ea typeface="ヒラギノ角ゴ Pro W3"/>
                <a:cs typeface="ヒラギノ角ゴ Pro W3"/>
              </a:rPr>
              <a:t>les entreprises (le 5 ou le 15 du mois) </a:t>
            </a:r>
            <a:br>
              <a:rPr lang="fr-FR" sz="1100" i="1" dirty="0">
                <a:solidFill>
                  <a:srgbClr val="062329"/>
                </a:solidFill>
                <a:latin typeface="Calibri" pitchFamily="34" charset="0"/>
                <a:ea typeface="ヒラギノ角ゴ Pro W3"/>
                <a:cs typeface="ヒラギノ角ゴ Pro W3"/>
              </a:rPr>
            </a:br>
            <a:r>
              <a:rPr lang="fr-FR" sz="1100" i="1" dirty="0">
                <a:solidFill>
                  <a:srgbClr val="062329"/>
                </a:solidFill>
                <a:latin typeface="Calibri" pitchFamily="34" charset="0"/>
                <a:ea typeface="ヒラギノ角ゴ Pro W3"/>
                <a:cs typeface="ヒラギノ角ゴ Pro W3"/>
              </a:rPr>
              <a:t>à l’issue de l’acte de paie</a:t>
            </a:r>
          </a:p>
        </p:txBody>
      </p:sp>
      <p:pic>
        <p:nvPicPr>
          <p:cNvPr id="30" name="Picture 2"/>
          <p:cNvPicPr>
            <a:picLocks noChangeAspect="1" noChangeArrowheads="1"/>
          </p:cNvPicPr>
          <p:nvPr/>
        </p:nvPicPr>
        <p:blipFill>
          <a:blip r:embed="rId4" cstate="print"/>
          <a:srcRect/>
          <a:stretch>
            <a:fillRect/>
          </a:stretch>
        </p:blipFill>
        <p:spPr bwMode="auto">
          <a:xfrm>
            <a:off x="2496663" y="5713674"/>
            <a:ext cx="350838" cy="242887"/>
          </a:xfrm>
          <a:prstGeom prst="rect">
            <a:avLst/>
          </a:prstGeom>
          <a:noFill/>
          <a:ln w="9525">
            <a:noFill/>
            <a:miter lim="800000"/>
            <a:headEnd/>
            <a:tailEnd/>
          </a:ln>
        </p:spPr>
      </p:pic>
      <p:pic>
        <p:nvPicPr>
          <p:cNvPr id="31" name="Picture 2"/>
          <p:cNvPicPr>
            <a:picLocks noChangeAspect="1" noChangeArrowheads="1"/>
          </p:cNvPicPr>
          <p:nvPr/>
        </p:nvPicPr>
        <p:blipFill>
          <a:blip r:embed="rId4" cstate="print"/>
          <a:srcRect/>
          <a:stretch>
            <a:fillRect/>
          </a:stretch>
        </p:blipFill>
        <p:spPr bwMode="auto">
          <a:xfrm>
            <a:off x="3325338" y="5673986"/>
            <a:ext cx="350837" cy="242888"/>
          </a:xfrm>
          <a:prstGeom prst="rect">
            <a:avLst/>
          </a:prstGeom>
          <a:noFill/>
          <a:ln w="9525">
            <a:noFill/>
            <a:miter lim="800000"/>
            <a:headEnd/>
            <a:tailEnd/>
          </a:ln>
        </p:spPr>
      </p:pic>
      <p:sp>
        <p:nvSpPr>
          <p:cNvPr id="32" name="Rectangle 371"/>
          <p:cNvSpPr>
            <a:spLocks noChangeArrowheads="1"/>
          </p:cNvSpPr>
          <p:nvPr/>
        </p:nvSpPr>
        <p:spPr bwMode="gray">
          <a:xfrm>
            <a:off x="2312513" y="5983549"/>
            <a:ext cx="858838" cy="215900"/>
          </a:xfrm>
          <a:prstGeom prst="rect">
            <a:avLst/>
          </a:prstGeom>
          <a:noFill/>
          <a:ln w="9525">
            <a:noFill/>
            <a:miter lim="800000"/>
            <a:headEnd/>
            <a:tailEnd/>
          </a:ln>
        </p:spPr>
        <p:txBody>
          <a:bodyPr lIns="0" tIns="36000" rIns="0" bIns="36000" anchor="ctr"/>
          <a:lstStyle/>
          <a:p>
            <a:pPr algn="ctr" defTabSz="901700" eaLnBrk="0" hangingPunct="0">
              <a:defRPr/>
            </a:pPr>
            <a:r>
              <a:rPr lang="fr-FR" sz="1100" dirty="0">
                <a:solidFill>
                  <a:schemeClr val="bg2">
                    <a:lumMod val="10000"/>
                  </a:schemeClr>
                </a:solidFill>
                <a:latin typeface="Calibri" pitchFamily="34" charset="0"/>
                <a:ea typeface="ヒラギノ角ゴ Pro W3"/>
                <a:cs typeface="ヒラギノ角ゴ Pro W3"/>
              </a:rPr>
              <a:t>CNAMTS</a:t>
            </a:r>
          </a:p>
        </p:txBody>
      </p:sp>
      <p:sp>
        <p:nvSpPr>
          <p:cNvPr id="33" name="Rectangle 371"/>
          <p:cNvSpPr>
            <a:spLocks noChangeArrowheads="1"/>
          </p:cNvSpPr>
          <p:nvPr/>
        </p:nvSpPr>
        <p:spPr bwMode="gray">
          <a:xfrm>
            <a:off x="3145532" y="5956561"/>
            <a:ext cx="857250" cy="215900"/>
          </a:xfrm>
          <a:prstGeom prst="rect">
            <a:avLst/>
          </a:prstGeom>
          <a:noFill/>
          <a:ln w="9525">
            <a:noFill/>
            <a:miter lim="800000"/>
            <a:headEnd/>
            <a:tailEnd/>
          </a:ln>
        </p:spPr>
        <p:txBody>
          <a:bodyPr lIns="0" tIns="36000" rIns="0" bIns="36000" anchor="ctr"/>
          <a:lstStyle/>
          <a:p>
            <a:pPr algn="ctr" defTabSz="901700" eaLnBrk="0" hangingPunct="0">
              <a:defRPr/>
            </a:pPr>
            <a:r>
              <a:rPr lang="fr-FR" sz="1100" dirty="0">
                <a:solidFill>
                  <a:schemeClr val="bg2">
                    <a:lumMod val="10000"/>
                  </a:schemeClr>
                </a:solidFill>
                <a:latin typeface="Calibri" pitchFamily="34" charset="0"/>
                <a:ea typeface="ヒラギノ角ゴ Pro W3"/>
                <a:cs typeface="ヒラギノ角ゴ Pro W3"/>
              </a:rPr>
              <a:t>DARES</a:t>
            </a:r>
          </a:p>
        </p:txBody>
      </p:sp>
      <p:cxnSp>
        <p:nvCxnSpPr>
          <p:cNvPr id="34" name="Connecteur droit avec flèche 33"/>
          <p:cNvCxnSpPr>
            <a:cxnSpLocks/>
          </p:cNvCxnSpPr>
          <p:nvPr/>
        </p:nvCxnSpPr>
        <p:spPr bwMode="auto">
          <a:xfrm flipH="1">
            <a:off x="2845117" y="5011420"/>
            <a:ext cx="978694" cy="656534"/>
          </a:xfrm>
          <a:prstGeom prst="straightConnector1">
            <a:avLst/>
          </a:prstGeom>
          <a:solidFill>
            <a:schemeClr val="accent1"/>
          </a:solidFill>
          <a:ln w="9525" cap="flat" cmpd="sng" algn="ctr">
            <a:solidFill>
              <a:schemeClr val="bg1">
                <a:lumMod val="65000"/>
              </a:schemeClr>
            </a:solidFill>
            <a:prstDash val="sysDot"/>
            <a:round/>
            <a:headEnd type="none" w="med" len="med"/>
            <a:tailEnd type="triangle"/>
          </a:ln>
          <a:effectLst/>
        </p:spPr>
      </p:cxnSp>
      <p:cxnSp>
        <p:nvCxnSpPr>
          <p:cNvPr id="35" name="Connecteur droit avec flèche 34"/>
          <p:cNvCxnSpPr>
            <a:cxnSpLocks/>
            <a:endCxn id="31" idx="0"/>
          </p:cNvCxnSpPr>
          <p:nvPr/>
        </p:nvCxnSpPr>
        <p:spPr bwMode="auto">
          <a:xfrm flipH="1">
            <a:off x="3500757" y="5011420"/>
            <a:ext cx="323054" cy="662566"/>
          </a:xfrm>
          <a:prstGeom prst="straightConnector1">
            <a:avLst/>
          </a:prstGeom>
          <a:solidFill>
            <a:schemeClr val="accent1"/>
          </a:solidFill>
          <a:ln w="9525" cap="flat" cmpd="sng" algn="ctr">
            <a:solidFill>
              <a:schemeClr val="bg1">
                <a:lumMod val="65000"/>
              </a:schemeClr>
            </a:solidFill>
            <a:prstDash val="sysDot"/>
            <a:round/>
            <a:headEnd type="none" w="med" len="med"/>
            <a:tailEnd type="triangle"/>
          </a:ln>
          <a:effectLst/>
        </p:spPr>
      </p:cxnSp>
      <p:sp>
        <p:nvSpPr>
          <p:cNvPr id="38" name="Rectangle 46"/>
          <p:cNvSpPr>
            <a:spLocks noChangeArrowheads="1"/>
          </p:cNvSpPr>
          <p:nvPr/>
        </p:nvSpPr>
        <p:spPr bwMode="auto">
          <a:xfrm>
            <a:off x="3643312" y="2820988"/>
            <a:ext cx="2119313" cy="228600"/>
          </a:xfrm>
          <a:prstGeom prst="rect">
            <a:avLst/>
          </a:prstGeom>
          <a:noFill/>
          <a:ln w="9525">
            <a:noFill/>
            <a:miter lim="800000"/>
            <a:headEnd/>
            <a:tailEnd/>
          </a:ln>
        </p:spPr>
        <p:txBody>
          <a:bodyPr>
            <a:spAutoFit/>
          </a:bodyPr>
          <a:lstStyle/>
          <a:p>
            <a:pPr algn="ctr"/>
            <a:r>
              <a:rPr lang="fr-FR" sz="900" dirty="0">
                <a:solidFill>
                  <a:srgbClr val="062329"/>
                </a:solidFill>
                <a:latin typeface="Calibri" pitchFamily="34" charset="0"/>
                <a:ea typeface="ヒラギノ角ゴ Pro W3"/>
                <a:cs typeface="ヒラギノ角ゴ Pro W3"/>
              </a:rPr>
              <a:t>Mode dépôt ou Machine to machine</a:t>
            </a:r>
          </a:p>
        </p:txBody>
      </p:sp>
      <p:sp>
        <p:nvSpPr>
          <p:cNvPr id="40" name="Rectangle 371"/>
          <p:cNvSpPr>
            <a:spLocks noChangeArrowheads="1"/>
          </p:cNvSpPr>
          <p:nvPr/>
        </p:nvSpPr>
        <p:spPr bwMode="gray">
          <a:xfrm>
            <a:off x="4172267" y="4800283"/>
            <a:ext cx="650875" cy="179387"/>
          </a:xfrm>
          <a:prstGeom prst="rect">
            <a:avLst/>
          </a:prstGeom>
          <a:noFill/>
          <a:ln w="9525">
            <a:noFill/>
            <a:miter lim="800000"/>
            <a:headEnd/>
            <a:tailEnd/>
          </a:ln>
        </p:spPr>
        <p:txBody>
          <a:bodyPr lIns="0" tIns="36000" rIns="0" bIns="36000" anchor="ctr"/>
          <a:lstStyle/>
          <a:p>
            <a:pPr algn="ctr" defTabSz="901700" eaLnBrk="0" hangingPunct="0"/>
            <a:r>
              <a:rPr lang="fr-FR" sz="1300" b="1" dirty="0">
                <a:solidFill>
                  <a:srgbClr val="C00000"/>
                </a:solidFill>
                <a:latin typeface="Calibri" pitchFamily="34" charset="0"/>
                <a:ea typeface="ヒラギノ角ゴ Pro W3"/>
                <a:cs typeface="ヒラギノ角ゴ Pro W3"/>
              </a:rPr>
              <a:t>Bloc 3</a:t>
            </a:r>
          </a:p>
        </p:txBody>
      </p:sp>
      <p:sp>
        <p:nvSpPr>
          <p:cNvPr id="42" name="Text Box 43"/>
          <p:cNvSpPr txBox="1">
            <a:spLocks noChangeArrowheads="1"/>
          </p:cNvSpPr>
          <p:nvPr/>
        </p:nvSpPr>
        <p:spPr bwMode="auto">
          <a:xfrm>
            <a:off x="2465914" y="3981287"/>
            <a:ext cx="1228221" cy="230832"/>
          </a:xfrm>
          <a:prstGeom prst="rect">
            <a:avLst/>
          </a:prstGeom>
          <a:noFill/>
          <a:ln w="9525">
            <a:noFill/>
            <a:miter lim="800000"/>
            <a:headEnd/>
            <a:tailEnd/>
          </a:ln>
        </p:spPr>
        <p:txBody>
          <a:bodyPr wrap="none">
            <a:spAutoFit/>
          </a:bodyPr>
          <a:lstStyle/>
          <a:p>
            <a:r>
              <a:rPr lang="fr-FR" sz="900" b="1" dirty="0">
                <a:solidFill>
                  <a:schemeClr val="accent2"/>
                </a:solidFill>
                <a:latin typeface="Calibri" pitchFamily="34" charset="0"/>
              </a:rPr>
              <a:t>Données nominatives</a:t>
            </a:r>
          </a:p>
        </p:txBody>
      </p:sp>
      <p:cxnSp>
        <p:nvCxnSpPr>
          <p:cNvPr id="45" name="Connecteur droit avec flèche 44"/>
          <p:cNvCxnSpPr/>
          <p:nvPr/>
        </p:nvCxnSpPr>
        <p:spPr bwMode="auto">
          <a:xfrm>
            <a:off x="3813492" y="3937318"/>
            <a:ext cx="0" cy="366712"/>
          </a:xfrm>
          <a:prstGeom prst="straightConnector1">
            <a:avLst/>
          </a:prstGeom>
          <a:solidFill>
            <a:schemeClr val="accent1"/>
          </a:solidFill>
          <a:ln w="9525" cap="flat" cmpd="sng" algn="ctr">
            <a:solidFill>
              <a:schemeClr val="bg1">
                <a:lumMod val="65000"/>
              </a:schemeClr>
            </a:solidFill>
            <a:prstDash val="sysDot"/>
            <a:round/>
            <a:headEnd type="none" w="med" len="med"/>
            <a:tailEnd type="triangle"/>
          </a:ln>
          <a:effectLst/>
        </p:spPr>
      </p:cxnSp>
      <p:cxnSp>
        <p:nvCxnSpPr>
          <p:cNvPr id="46" name="Connecteur droit avec flèche 50"/>
          <p:cNvCxnSpPr/>
          <p:nvPr/>
        </p:nvCxnSpPr>
        <p:spPr bwMode="auto">
          <a:xfrm>
            <a:off x="4106862" y="5112782"/>
            <a:ext cx="678498" cy="68818"/>
          </a:xfrm>
          <a:prstGeom prst="straightConnector1">
            <a:avLst/>
          </a:prstGeom>
          <a:solidFill>
            <a:schemeClr val="accent1"/>
          </a:solidFill>
          <a:ln w="9525" cap="flat" cmpd="sng" algn="ctr">
            <a:solidFill>
              <a:schemeClr val="bg1">
                <a:lumMod val="65000"/>
              </a:schemeClr>
            </a:solidFill>
            <a:prstDash val="sysDot"/>
            <a:round/>
            <a:headEnd type="none" w="med" len="med"/>
            <a:tailEnd type="triangle"/>
          </a:ln>
          <a:effectLst/>
        </p:spPr>
      </p:cxnSp>
      <p:pic>
        <p:nvPicPr>
          <p:cNvPr id="58" name="Image 57" descr="Cylindre serveur.PNG"/>
          <p:cNvPicPr>
            <a:picLocks noChangeAspect="1"/>
          </p:cNvPicPr>
          <p:nvPr/>
        </p:nvPicPr>
        <p:blipFill>
          <a:blip r:embed="rId5" cstate="print"/>
          <a:srcRect/>
          <a:stretch>
            <a:fillRect/>
          </a:stretch>
        </p:blipFill>
        <p:spPr bwMode="auto">
          <a:xfrm>
            <a:off x="7701915" y="3993832"/>
            <a:ext cx="628650" cy="485775"/>
          </a:xfrm>
          <a:prstGeom prst="rect">
            <a:avLst/>
          </a:prstGeom>
          <a:noFill/>
          <a:ln w="9525">
            <a:noFill/>
            <a:miter lim="800000"/>
            <a:headEnd/>
            <a:tailEnd/>
          </a:ln>
        </p:spPr>
      </p:pic>
      <p:sp>
        <p:nvSpPr>
          <p:cNvPr id="59" name="ZoneTexte 6"/>
          <p:cNvSpPr txBox="1"/>
          <p:nvPr/>
        </p:nvSpPr>
        <p:spPr>
          <a:xfrm>
            <a:off x="7513320" y="4454960"/>
            <a:ext cx="1256347" cy="1627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fr-FR" sz="1400" b="1" dirty="0">
                <a:solidFill>
                  <a:srgbClr val="002060"/>
                </a:solidFill>
              </a:rPr>
              <a:t>TELEDEP</a:t>
            </a:r>
          </a:p>
        </p:txBody>
      </p:sp>
      <p:pic>
        <p:nvPicPr>
          <p:cNvPr id="60" name="Image 59" descr="PC DSN.jpg"/>
          <p:cNvPicPr>
            <a:picLocks noChangeAspect="1"/>
          </p:cNvPicPr>
          <p:nvPr/>
        </p:nvPicPr>
        <p:blipFill>
          <a:blip r:embed="rId6" cstate="print"/>
          <a:srcRect/>
          <a:stretch>
            <a:fillRect/>
          </a:stretch>
        </p:blipFill>
        <p:spPr bwMode="auto">
          <a:xfrm>
            <a:off x="4677727" y="1593532"/>
            <a:ext cx="1038225" cy="561975"/>
          </a:xfrm>
          <a:prstGeom prst="rect">
            <a:avLst/>
          </a:prstGeom>
          <a:noFill/>
          <a:ln w="9525">
            <a:noFill/>
            <a:miter lim="800000"/>
            <a:headEnd/>
            <a:tailEnd/>
          </a:ln>
        </p:spPr>
      </p:pic>
      <p:pic>
        <p:nvPicPr>
          <p:cNvPr id="61" name="Image 60" descr="Assurance retraite.PNG"/>
          <p:cNvPicPr>
            <a:picLocks noChangeAspect="1"/>
          </p:cNvPicPr>
          <p:nvPr/>
        </p:nvPicPr>
        <p:blipFill>
          <a:blip r:embed="rId7" cstate="print"/>
          <a:stretch>
            <a:fillRect/>
          </a:stretch>
        </p:blipFill>
        <p:spPr>
          <a:xfrm>
            <a:off x="3948112" y="4386660"/>
            <a:ext cx="942975" cy="340199"/>
          </a:xfrm>
          <a:prstGeom prst="rect">
            <a:avLst/>
          </a:prstGeom>
        </p:spPr>
      </p:pic>
      <p:pic>
        <p:nvPicPr>
          <p:cNvPr id="62" name="Image 61" descr="Cylindre serveur.PNG"/>
          <p:cNvPicPr>
            <a:picLocks noChangeAspect="1"/>
          </p:cNvPicPr>
          <p:nvPr/>
        </p:nvPicPr>
        <p:blipFill>
          <a:blip r:embed="rId5" cstate="print"/>
          <a:stretch>
            <a:fillRect/>
          </a:stretch>
        </p:blipFill>
        <p:spPr>
          <a:xfrm>
            <a:off x="3544252" y="4633912"/>
            <a:ext cx="561975" cy="485775"/>
          </a:xfrm>
          <a:prstGeom prst="rect">
            <a:avLst/>
          </a:prstGeom>
        </p:spPr>
      </p:pic>
      <p:pic>
        <p:nvPicPr>
          <p:cNvPr id="63" name="Image 62" descr="Cylindre serveur.PNG"/>
          <p:cNvPicPr>
            <a:picLocks noChangeAspect="1"/>
          </p:cNvPicPr>
          <p:nvPr/>
        </p:nvPicPr>
        <p:blipFill>
          <a:blip r:embed="rId5" cstate="print"/>
          <a:srcRect/>
          <a:stretch>
            <a:fillRect/>
          </a:stretch>
        </p:blipFill>
        <p:spPr bwMode="auto">
          <a:xfrm>
            <a:off x="4805362" y="5003482"/>
            <a:ext cx="647700" cy="609600"/>
          </a:xfrm>
          <a:prstGeom prst="rect">
            <a:avLst/>
          </a:prstGeom>
          <a:noFill/>
          <a:ln w="9525">
            <a:noFill/>
            <a:miter lim="800000"/>
            <a:headEnd/>
            <a:tailEnd/>
          </a:ln>
        </p:spPr>
      </p:pic>
      <p:sp>
        <p:nvSpPr>
          <p:cNvPr id="64" name="ZoneTexte 59"/>
          <p:cNvSpPr txBox="1"/>
          <p:nvPr/>
        </p:nvSpPr>
        <p:spPr>
          <a:xfrm>
            <a:off x="4412932" y="5527357"/>
            <a:ext cx="1476375" cy="6143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lang="fr-FR" sz="1400" b="1" dirty="0">
                <a:solidFill>
                  <a:srgbClr val="002060"/>
                </a:solidFill>
              </a:rPr>
              <a:t>G2D</a:t>
            </a:r>
          </a:p>
          <a:p>
            <a:pPr algn="ctr"/>
            <a:r>
              <a:rPr lang="fr-FR" sz="1000" b="0" dirty="0">
                <a:solidFill>
                  <a:srgbClr val="002060"/>
                </a:solidFill>
              </a:rPr>
              <a:t>(Base</a:t>
            </a:r>
            <a:r>
              <a:rPr lang="fr-FR" sz="1000" b="0" baseline="0" dirty="0">
                <a:solidFill>
                  <a:srgbClr val="002060"/>
                </a:solidFill>
              </a:rPr>
              <a:t> de données individuelles)</a:t>
            </a:r>
            <a:endParaRPr lang="fr-FR" sz="1000" b="0" dirty="0">
              <a:solidFill>
                <a:srgbClr val="002060"/>
              </a:solidFill>
            </a:endParaRPr>
          </a:p>
        </p:txBody>
      </p:sp>
      <p:pic>
        <p:nvPicPr>
          <p:cNvPr id="65" name="Image 10" descr="logo_Acoss.gif"/>
          <p:cNvPicPr>
            <a:picLocks noChangeAspect="1"/>
          </p:cNvPicPr>
          <p:nvPr/>
        </p:nvPicPr>
        <p:blipFill>
          <a:blip r:embed="rId8" cstate="print"/>
          <a:srcRect/>
          <a:stretch>
            <a:fillRect/>
          </a:stretch>
        </p:blipFill>
        <p:spPr bwMode="auto">
          <a:xfrm>
            <a:off x="5379721" y="5139940"/>
            <a:ext cx="624840" cy="401068"/>
          </a:xfrm>
          <a:prstGeom prst="rect">
            <a:avLst/>
          </a:prstGeom>
          <a:noFill/>
          <a:ln w="9525">
            <a:noFill/>
            <a:miter lim="800000"/>
            <a:headEnd/>
            <a:tailEnd/>
          </a:ln>
        </p:spPr>
      </p:pic>
      <p:pic>
        <p:nvPicPr>
          <p:cNvPr id="66" name="Image 65" descr="Cylindre serveur.PNG"/>
          <p:cNvPicPr>
            <a:picLocks noChangeAspect="1"/>
          </p:cNvPicPr>
          <p:nvPr/>
        </p:nvPicPr>
        <p:blipFill>
          <a:blip r:embed="rId5" cstate="print"/>
          <a:stretch>
            <a:fillRect/>
          </a:stretch>
        </p:blipFill>
        <p:spPr>
          <a:xfrm>
            <a:off x="3486150" y="3276600"/>
            <a:ext cx="647700" cy="609600"/>
          </a:xfrm>
          <a:prstGeom prst="rect">
            <a:avLst/>
          </a:prstGeom>
        </p:spPr>
      </p:pic>
      <p:pic>
        <p:nvPicPr>
          <p:cNvPr id="67" name="Image 10" descr="logo_Acoss.gif"/>
          <p:cNvPicPr>
            <a:picLocks noChangeAspect="1"/>
          </p:cNvPicPr>
          <p:nvPr/>
        </p:nvPicPr>
        <p:blipFill>
          <a:blip r:embed="rId8" cstate="print"/>
          <a:srcRect/>
          <a:stretch>
            <a:fillRect/>
          </a:stretch>
        </p:blipFill>
        <p:spPr bwMode="auto">
          <a:xfrm>
            <a:off x="4099561" y="3097780"/>
            <a:ext cx="624840" cy="401068"/>
          </a:xfrm>
          <a:prstGeom prst="rect">
            <a:avLst/>
          </a:prstGeom>
          <a:noFill/>
          <a:ln w="9525">
            <a:noFill/>
            <a:miter lim="800000"/>
            <a:headEnd/>
            <a:tailEnd/>
          </a:ln>
        </p:spPr>
      </p:pic>
      <p:sp>
        <p:nvSpPr>
          <p:cNvPr id="68" name="Rectangle 371"/>
          <p:cNvSpPr>
            <a:spLocks noChangeArrowheads="1"/>
          </p:cNvSpPr>
          <p:nvPr/>
        </p:nvSpPr>
        <p:spPr bwMode="gray">
          <a:xfrm>
            <a:off x="4080827" y="3489643"/>
            <a:ext cx="650875" cy="179387"/>
          </a:xfrm>
          <a:prstGeom prst="rect">
            <a:avLst/>
          </a:prstGeom>
          <a:noFill/>
          <a:ln w="9525">
            <a:noFill/>
            <a:miter lim="800000"/>
            <a:headEnd/>
            <a:tailEnd/>
          </a:ln>
        </p:spPr>
        <p:txBody>
          <a:bodyPr lIns="0" tIns="36000" rIns="0" bIns="36000" anchor="ctr"/>
          <a:lstStyle/>
          <a:p>
            <a:pPr algn="ctr" defTabSz="901700" eaLnBrk="0" hangingPunct="0"/>
            <a:r>
              <a:rPr lang="fr-FR" sz="1300" b="1" dirty="0">
                <a:solidFill>
                  <a:srgbClr val="C00000"/>
                </a:solidFill>
                <a:latin typeface="Calibri" pitchFamily="34" charset="0"/>
                <a:ea typeface="ヒラギノ角ゴ Pro W3"/>
                <a:cs typeface="ヒラギノ角ゴ Pro W3"/>
              </a:rPr>
              <a:t>Bloc 1</a:t>
            </a:r>
          </a:p>
        </p:txBody>
      </p:sp>
      <p:pic>
        <p:nvPicPr>
          <p:cNvPr id="69" name="Image 68" descr="Agirc-Arrco.PNG"/>
          <p:cNvPicPr>
            <a:picLocks noChangeAspect="1"/>
          </p:cNvPicPr>
          <p:nvPr/>
        </p:nvPicPr>
        <p:blipFill>
          <a:blip r:embed="rId9" cstate="print"/>
          <a:stretch>
            <a:fillRect/>
          </a:stretch>
        </p:blipFill>
        <p:spPr>
          <a:xfrm>
            <a:off x="7505224" y="3218018"/>
            <a:ext cx="942975" cy="206697"/>
          </a:xfrm>
          <a:prstGeom prst="rect">
            <a:avLst/>
          </a:prstGeom>
        </p:spPr>
      </p:pic>
      <p:sp>
        <p:nvSpPr>
          <p:cNvPr id="70" name="Rectangle 69"/>
          <p:cNvSpPr/>
          <p:nvPr/>
        </p:nvSpPr>
        <p:spPr>
          <a:xfrm>
            <a:off x="7464266" y="3479962"/>
            <a:ext cx="1047750" cy="26670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fr-FR" sz="1200" b="1" dirty="0"/>
              <a:t>OC</a:t>
            </a:r>
          </a:p>
        </p:txBody>
      </p:sp>
      <p:pic>
        <p:nvPicPr>
          <p:cNvPr id="71" name="Image 10" descr="logo_Acoss.gif"/>
          <p:cNvPicPr>
            <a:picLocks noChangeAspect="1"/>
          </p:cNvPicPr>
          <p:nvPr/>
        </p:nvPicPr>
        <p:blipFill>
          <a:blip r:embed="rId8" cstate="print"/>
          <a:srcRect/>
          <a:stretch>
            <a:fillRect/>
          </a:stretch>
        </p:blipFill>
        <p:spPr bwMode="auto">
          <a:xfrm>
            <a:off x="7696201" y="3768340"/>
            <a:ext cx="624840" cy="401068"/>
          </a:xfrm>
          <a:prstGeom prst="rect">
            <a:avLst/>
          </a:prstGeom>
          <a:noFill/>
          <a:ln w="9525">
            <a:noFill/>
            <a:miter lim="800000"/>
            <a:headEnd/>
            <a:tailEnd/>
          </a:ln>
        </p:spPr>
      </p:pic>
      <p:cxnSp>
        <p:nvCxnSpPr>
          <p:cNvPr id="75" name="Connecteur droit avec flèche 74"/>
          <p:cNvCxnSpPr>
            <a:stCxn id="68" idx="3"/>
            <a:endCxn id="58" idx="1"/>
          </p:cNvCxnSpPr>
          <p:nvPr/>
        </p:nvCxnSpPr>
        <p:spPr>
          <a:xfrm>
            <a:off x="4731702" y="3579337"/>
            <a:ext cx="2970213" cy="6573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Connecteur en angle 77"/>
          <p:cNvCxnSpPr>
            <a:stCxn id="68" idx="3"/>
            <a:endCxn id="60" idx="3"/>
          </p:cNvCxnSpPr>
          <p:nvPr/>
        </p:nvCxnSpPr>
        <p:spPr>
          <a:xfrm flipV="1">
            <a:off x="4731702" y="1874520"/>
            <a:ext cx="984250" cy="1704817"/>
          </a:xfrm>
          <a:prstGeom prst="bentConnector3">
            <a:avLst>
              <a:gd name="adj1" fmla="val 123226"/>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0" name="Connecteur droit avec flèche 79"/>
          <p:cNvCxnSpPr>
            <a:stCxn id="68" idx="3"/>
            <a:endCxn id="70" idx="1"/>
          </p:cNvCxnSpPr>
          <p:nvPr/>
        </p:nvCxnSpPr>
        <p:spPr>
          <a:xfrm>
            <a:off x="4731702" y="3579337"/>
            <a:ext cx="2732564" cy="339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1" name="Text Box 43"/>
          <p:cNvSpPr txBox="1">
            <a:spLocks noChangeArrowheads="1"/>
          </p:cNvSpPr>
          <p:nvPr/>
        </p:nvSpPr>
        <p:spPr bwMode="auto">
          <a:xfrm>
            <a:off x="5979160" y="1911350"/>
            <a:ext cx="1457450" cy="369332"/>
          </a:xfrm>
          <a:prstGeom prst="rect">
            <a:avLst/>
          </a:prstGeom>
          <a:noFill/>
          <a:ln w="9525">
            <a:noFill/>
            <a:miter lim="800000"/>
            <a:headEnd/>
            <a:tailEnd/>
          </a:ln>
        </p:spPr>
        <p:txBody>
          <a:bodyPr wrap="none">
            <a:spAutoFit/>
          </a:bodyPr>
          <a:lstStyle/>
          <a:p>
            <a:r>
              <a:rPr lang="fr-FR" sz="900" dirty="0">
                <a:latin typeface="Calibri" pitchFamily="34" charset="0"/>
              </a:rPr>
              <a:t>Certificat d’enregistrement</a:t>
            </a:r>
          </a:p>
          <a:p>
            <a:pPr algn="ctr"/>
            <a:r>
              <a:rPr lang="fr-FR" sz="900" dirty="0"/>
              <a:t>Comptes rendus</a:t>
            </a:r>
          </a:p>
        </p:txBody>
      </p:sp>
      <p:sp>
        <p:nvSpPr>
          <p:cNvPr id="82" name="Carré corné 81"/>
          <p:cNvSpPr/>
          <p:nvPr/>
        </p:nvSpPr>
        <p:spPr>
          <a:xfrm>
            <a:off x="1539240" y="3487103"/>
            <a:ext cx="2005964" cy="353377"/>
          </a:xfrm>
          <a:prstGeom prst="foldedCorner">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fr-FR" sz="1000" dirty="0">
                <a:solidFill>
                  <a:sysClr val="windowText" lastClr="000000"/>
                </a:solidFill>
              </a:rPr>
              <a:t>Contrôle de la norme</a:t>
            </a:r>
          </a:p>
          <a:p>
            <a:pPr algn="l"/>
            <a:r>
              <a:rPr lang="fr-FR" sz="1000" dirty="0">
                <a:solidFill>
                  <a:sysClr val="windowText" lastClr="000000"/>
                </a:solidFill>
              </a:rPr>
              <a:t>Contrôle des siret</a:t>
            </a:r>
          </a:p>
        </p:txBody>
      </p:sp>
      <p:sp>
        <p:nvSpPr>
          <p:cNvPr id="83" name="Carré corné 82"/>
          <p:cNvSpPr/>
          <p:nvPr/>
        </p:nvSpPr>
        <p:spPr>
          <a:xfrm>
            <a:off x="6019800" y="4271010"/>
            <a:ext cx="1722120" cy="377190"/>
          </a:xfrm>
          <a:prstGeom prst="foldedCorner">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fr-FR" sz="1000" dirty="0">
                <a:solidFill>
                  <a:sysClr val="windowText" lastClr="000000"/>
                </a:solidFill>
              </a:rPr>
              <a:t>Identification compte</a:t>
            </a:r>
          </a:p>
          <a:p>
            <a:pPr algn="l"/>
            <a:r>
              <a:rPr lang="fr-FR" sz="1000" dirty="0">
                <a:solidFill>
                  <a:sysClr val="windowText" lastClr="000000"/>
                </a:solidFill>
              </a:rPr>
              <a:t>Contrôles métiers 1</a:t>
            </a:r>
            <a:r>
              <a:rPr lang="fr-FR" sz="1000" baseline="30000" dirty="0">
                <a:solidFill>
                  <a:sysClr val="windowText" lastClr="000000"/>
                </a:solidFill>
              </a:rPr>
              <a:t>er</a:t>
            </a:r>
            <a:r>
              <a:rPr lang="fr-FR" sz="1000" dirty="0">
                <a:solidFill>
                  <a:sysClr val="windowText" lastClr="000000"/>
                </a:solidFill>
              </a:rPr>
              <a:t> niveau</a:t>
            </a:r>
          </a:p>
        </p:txBody>
      </p:sp>
      <p:cxnSp>
        <p:nvCxnSpPr>
          <p:cNvPr id="86" name="Connecteur en angle 85"/>
          <p:cNvCxnSpPr>
            <a:stCxn id="59" idx="3"/>
            <a:endCxn id="81" idx="3"/>
          </p:cNvCxnSpPr>
          <p:nvPr/>
        </p:nvCxnSpPr>
        <p:spPr>
          <a:xfrm flipH="1" flipV="1">
            <a:off x="7436610" y="2096016"/>
            <a:ext cx="1333057" cy="2440324"/>
          </a:xfrm>
          <a:prstGeom prst="bentConnector3">
            <a:avLst>
              <a:gd name="adj1" fmla="val -17149"/>
            </a:avLst>
          </a:prstGeom>
          <a:ln>
            <a:tailEnd type="arrow"/>
          </a:ln>
        </p:spPr>
        <p:style>
          <a:lnRef idx="1">
            <a:schemeClr val="accent1"/>
          </a:lnRef>
          <a:fillRef idx="0">
            <a:schemeClr val="accent1"/>
          </a:fillRef>
          <a:effectRef idx="0">
            <a:schemeClr val="accent1"/>
          </a:effectRef>
          <a:fontRef idx="minor">
            <a:schemeClr val="tx1"/>
          </a:fontRef>
        </p:style>
      </p:cxnSp>
      <p:pic>
        <p:nvPicPr>
          <p:cNvPr id="87" name="Image 86" descr="Cylindre serveur.PNG"/>
          <p:cNvPicPr>
            <a:picLocks noChangeAspect="1"/>
          </p:cNvPicPr>
          <p:nvPr/>
        </p:nvPicPr>
        <p:blipFill>
          <a:blip r:embed="rId5" cstate="print"/>
          <a:srcRect/>
          <a:stretch>
            <a:fillRect/>
          </a:stretch>
        </p:blipFill>
        <p:spPr bwMode="auto">
          <a:xfrm>
            <a:off x="7795260" y="5341620"/>
            <a:ext cx="628650" cy="495300"/>
          </a:xfrm>
          <a:prstGeom prst="rect">
            <a:avLst/>
          </a:prstGeom>
          <a:noFill/>
          <a:ln w="9525">
            <a:noFill/>
            <a:miter lim="800000"/>
            <a:headEnd/>
            <a:tailEnd/>
          </a:ln>
        </p:spPr>
      </p:pic>
      <p:pic>
        <p:nvPicPr>
          <p:cNvPr id="88" name="Image 87" descr="SNV2.png"/>
          <p:cNvPicPr>
            <a:picLocks noChangeAspect="1"/>
          </p:cNvPicPr>
          <p:nvPr/>
        </p:nvPicPr>
        <p:blipFill>
          <a:blip r:embed="rId10" cstate="print"/>
          <a:srcRect/>
          <a:stretch>
            <a:fillRect/>
          </a:stretch>
        </p:blipFill>
        <p:spPr bwMode="auto">
          <a:xfrm>
            <a:off x="7656195" y="5861685"/>
            <a:ext cx="847725" cy="295275"/>
          </a:xfrm>
          <a:prstGeom prst="rect">
            <a:avLst/>
          </a:prstGeom>
          <a:noFill/>
          <a:ln w="9525">
            <a:noFill/>
            <a:miter lim="800000"/>
            <a:headEnd/>
            <a:tailEnd/>
          </a:ln>
        </p:spPr>
      </p:pic>
      <p:cxnSp>
        <p:nvCxnSpPr>
          <p:cNvPr id="89" name="Connecteur droit avec flèche 88"/>
          <p:cNvCxnSpPr/>
          <p:nvPr/>
        </p:nvCxnSpPr>
        <p:spPr>
          <a:xfrm>
            <a:off x="8048625" y="4724400"/>
            <a:ext cx="1" cy="571500"/>
          </a:xfrm>
          <a:prstGeom prst="straightConnector1">
            <a:avLst/>
          </a:prstGeom>
          <a:ln w="15875">
            <a:solidFill>
              <a:schemeClr val="accent6"/>
            </a:solidFill>
            <a:tailEnd type="arrow"/>
          </a:ln>
        </p:spPr>
        <p:style>
          <a:lnRef idx="1">
            <a:schemeClr val="accent1"/>
          </a:lnRef>
          <a:fillRef idx="0">
            <a:schemeClr val="accent1"/>
          </a:fillRef>
          <a:effectRef idx="0">
            <a:schemeClr val="accent1"/>
          </a:effectRef>
          <a:fontRef idx="minor">
            <a:schemeClr val="tx1"/>
          </a:fontRef>
        </p:style>
      </p:cxnSp>
      <p:sp>
        <p:nvSpPr>
          <p:cNvPr id="92" name="Carré corné 91"/>
          <p:cNvSpPr/>
          <p:nvPr/>
        </p:nvSpPr>
        <p:spPr>
          <a:xfrm>
            <a:off x="6156960" y="5505450"/>
            <a:ext cx="1722120" cy="240030"/>
          </a:xfrm>
          <a:prstGeom prst="foldedCorner">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fr-FR" sz="1000" dirty="0">
                <a:solidFill>
                  <a:sysClr val="windowText" lastClr="000000"/>
                </a:solidFill>
              </a:rPr>
              <a:t>Contrôles métiers 2</a:t>
            </a:r>
            <a:r>
              <a:rPr lang="fr-FR" sz="1000" baseline="30000" dirty="0">
                <a:solidFill>
                  <a:sysClr val="windowText" lastClr="000000"/>
                </a:solidFill>
              </a:rPr>
              <a:t>ème</a:t>
            </a:r>
            <a:r>
              <a:rPr lang="fr-FR" sz="1000" dirty="0">
                <a:solidFill>
                  <a:sysClr val="windowText" lastClr="000000"/>
                </a:solidFill>
              </a:rPr>
              <a:t> niveau</a:t>
            </a:r>
          </a:p>
        </p:txBody>
      </p:sp>
      <p:pic>
        <p:nvPicPr>
          <p:cNvPr id="93" name="Image 92" descr="Cylindre serveur.PNG"/>
          <p:cNvPicPr>
            <a:picLocks noChangeAspect="1"/>
          </p:cNvPicPr>
          <p:nvPr/>
        </p:nvPicPr>
        <p:blipFill>
          <a:blip r:embed="rId5" cstate="print"/>
          <a:srcRect/>
          <a:stretch>
            <a:fillRect/>
          </a:stretch>
        </p:blipFill>
        <p:spPr bwMode="auto">
          <a:xfrm>
            <a:off x="7178040" y="5928360"/>
            <a:ext cx="303847" cy="297889"/>
          </a:xfrm>
          <a:prstGeom prst="rect">
            <a:avLst/>
          </a:prstGeom>
          <a:noFill/>
          <a:ln w="9525">
            <a:noFill/>
            <a:miter lim="800000"/>
            <a:headEnd/>
            <a:tailEnd/>
          </a:ln>
        </p:spPr>
      </p:pic>
      <p:pic>
        <p:nvPicPr>
          <p:cNvPr id="94" name="Image 93" descr="Coala.png"/>
          <p:cNvPicPr>
            <a:picLocks noChangeAspect="1"/>
          </p:cNvPicPr>
          <p:nvPr/>
        </p:nvPicPr>
        <p:blipFill>
          <a:blip r:embed="rId11" cstate="print"/>
          <a:srcRect/>
          <a:stretch>
            <a:fillRect/>
          </a:stretch>
        </p:blipFill>
        <p:spPr bwMode="auto">
          <a:xfrm>
            <a:off x="6935152" y="5695950"/>
            <a:ext cx="790575" cy="285750"/>
          </a:xfrm>
          <a:prstGeom prst="rect">
            <a:avLst/>
          </a:prstGeom>
          <a:noFill/>
          <a:ln w="9525">
            <a:noFill/>
            <a:miter lim="800000"/>
            <a:headEnd/>
            <a:tailEnd/>
          </a:ln>
        </p:spPr>
      </p:pic>
      <p:cxnSp>
        <p:nvCxnSpPr>
          <p:cNvPr id="26" name="Connecteur droit avec flèche 25"/>
          <p:cNvCxnSpPr>
            <a:cxnSpLocks/>
          </p:cNvCxnSpPr>
          <p:nvPr/>
        </p:nvCxnSpPr>
        <p:spPr>
          <a:xfrm flipH="1">
            <a:off x="5470920" y="4644499"/>
            <a:ext cx="2271001" cy="4648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Carré corné 81"/>
          <p:cNvSpPr/>
          <p:nvPr/>
        </p:nvSpPr>
        <p:spPr>
          <a:xfrm>
            <a:off x="1515112" y="4683387"/>
            <a:ext cx="2070574" cy="353377"/>
          </a:xfrm>
          <a:prstGeom prst="foldedCorner">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r>
              <a:rPr lang="fr-FR" sz="1000" dirty="0">
                <a:solidFill>
                  <a:sysClr val="windowText" lastClr="000000"/>
                </a:solidFill>
              </a:rPr>
              <a:t>Certification des Nir</a:t>
            </a:r>
          </a:p>
        </p:txBody>
      </p:sp>
      <p:sp>
        <p:nvSpPr>
          <p:cNvPr id="73" name="Text Box 43"/>
          <p:cNvSpPr txBox="1">
            <a:spLocks noChangeArrowheads="1"/>
          </p:cNvSpPr>
          <p:nvPr/>
        </p:nvSpPr>
        <p:spPr bwMode="auto">
          <a:xfrm>
            <a:off x="6376704" y="4871312"/>
            <a:ext cx="1059906" cy="230832"/>
          </a:xfrm>
          <a:prstGeom prst="rect">
            <a:avLst/>
          </a:prstGeom>
          <a:noFill/>
          <a:ln w="9525">
            <a:noFill/>
            <a:miter lim="800000"/>
            <a:headEnd/>
            <a:tailEnd/>
          </a:ln>
        </p:spPr>
        <p:txBody>
          <a:bodyPr wrap="none">
            <a:spAutoFit/>
          </a:bodyPr>
          <a:lstStyle/>
          <a:p>
            <a:r>
              <a:rPr lang="fr-FR" sz="900" b="1" dirty="0">
                <a:solidFill>
                  <a:srgbClr val="0070C0"/>
                </a:solidFill>
                <a:latin typeface="Calibri" pitchFamily="34" charset="0"/>
              </a:rPr>
              <a:t>Données </a:t>
            </a:r>
            <a:r>
              <a:rPr lang="fr-FR" sz="900" b="1" dirty="0">
                <a:solidFill>
                  <a:srgbClr val="0070C0"/>
                </a:solidFill>
              </a:rPr>
              <a:t>agrégées</a:t>
            </a:r>
          </a:p>
        </p:txBody>
      </p:sp>
      <p:sp>
        <p:nvSpPr>
          <p:cNvPr id="4" name="ZoneTexte 3">
            <a:extLst>
              <a:ext uri="{FF2B5EF4-FFF2-40B4-BE49-F238E27FC236}">
                <a16:creationId xmlns:a16="http://schemas.microsoft.com/office/drawing/2014/main" id="{74ED27EE-E7E9-4FC4-A996-486F94446BDF}"/>
              </a:ext>
            </a:extLst>
          </p:cNvPr>
          <p:cNvSpPr txBox="1"/>
          <p:nvPr/>
        </p:nvSpPr>
        <p:spPr>
          <a:xfrm>
            <a:off x="8100536" y="4881950"/>
            <a:ext cx="822959" cy="230832"/>
          </a:xfrm>
          <a:prstGeom prst="rect">
            <a:avLst/>
          </a:prstGeom>
          <a:noFill/>
        </p:spPr>
        <p:txBody>
          <a:bodyPr wrap="square" rtlCol="0">
            <a:spAutoFit/>
          </a:bodyPr>
          <a:lstStyle/>
          <a:p>
            <a:r>
              <a:rPr lang="fr-FR" sz="900" b="1" dirty="0">
                <a:solidFill>
                  <a:srgbClr val="0070C0"/>
                </a:solidFill>
              </a:rPr>
              <a:t>TD 84</a:t>
            </a:r>
          </a:p>
        </p:txBody>
      </p:sp>
      <p:sp>
        <p:nvSpPr>
          <p:cNvPr id="76" name="Text Box 43">
            <a:extLst>
              <a:ext uri="{FF2B5EF4-FFF2-40B4-BE49-F238E27FC236}">
                <a16:creationId xmlns:a16="http://schemas.microsoft.com/office/drawing/2014/main" id="{7228C3FF-FFED-4208-85C3-DEBB157E5AE8}"/>
              </a:ext>
            </a:extLst>
          </p:cNvPr>
          <p:cNvSpPr txBox="1">
            <a:spLocks noChangeArrowheads="1"/>
          </p:cNvSpPr>
          <p:nvPr/>
        </p:nvSpPr>
        <p:spPr bwMode="auto">
          <a:xfrm>
            <a:off x="3963696" y="5141256"/>
            <a:ext cx="871195" cy="369332"/>
          </a:xfrm>
          <a:prstGeom prst="rect">
            <a:avLst/>
          </a:prstGeom>
          <a:noFill/>
          <a:ln w="9525">
            <a:noFill/>
            <a:miter lim="800000"/>
            <a:headEnd/>
            <a:tailEnd/>
          </a:ln>
        </p:spPr>
        <p:txBody>
          <a:bodyPr wrap="square">
            <a:spAutoFit/>
          </a:bodyPr>
          <a:lstStyle/>
          <a:p>
            <a:r>
              <a:rPr lang="fr-FR" sz="900" b="1" dirty="0">
                <a:solidFill>
                  <a:schemeClr val="accent2"/>
                </a:solidFill>
                <a:latin typeface="Calibri" pitchFamily="34" charset="0"/>
              </a:rPr>
              <a:t>Données nominatives</a:t>
            </a:r>
          </a:p>
        </p:txBody>
      </p:sp>
      <p:pic>
        <p:nvPicPr>
          <p:cNvPr id="85" name="Picture 29" descr="barre urssaf"/>
          <p:cNvPicPr>
            <a:picLocks noChangeAspect="1" noChangeArrowheads="1"/>
          </p:cNvPicPr>
          <p:nvPr/>
        </p:nvPicPr>
        <p:blipFill>
          <a:blip r:embed="rId12" cstate="print"/>
          <a:srcRect/>
          <a:stretch>
            <a:fillRect/>
          </a:stretch>
        </p:blipFill>
        <p:spPr bwMode="auto">
          <a:xfrm>
            <a:off x="458788" y="6410325"/>
            <a:ext cx="8248650" cy="352425"/>
          </a:xfrm>
          <a:prstGeom prst="rect">
            <a:avLst/>
          </a:prstGeom>
          <a:noFill/>
          <a:ln w="9525">
            <a:noFill/>
            <a:miter lim="800000"/>
            <a:headEnd/>
            <a:tailEnd/>
          </a:ln>
        </p:spPr>
      </p:pic>
      <p:sp>
        <p:nvSpPr>
          <p:cNvPr id="90"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2919129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CC214DD-F12D-411F-9767-7F498C1C429A}"/>
              </a:ext>
            </a:extLst>
          </p:cNvPr>
          <p:cNvSpPr>
            <a:spLocks noGrp="1"/>
          </p:cNvSpPr>
          <p:nvPr>
            <p:ph type="title"/>
          </p:nvPr>
        </p:nvSpPr>
        <p:spPr/>
        <p:txBody>
          <a:bodyPr/>
          <a:lstStyle/>
          <a:p>
            <a:r>
              <a:rPr lang="fr-FR" dirty="0"/>
              <a:t>Une montée en charge progressive</a:t>
            </a:r>
          </a:p>
        </p:txBody>
      </p:sp>
      <p:sp>
        <p:nvSpPr>
          <p:cNvPr id="7" name="Espace réservé du texte 6"/>
          <p:cNvSpPr>
            <a:spLocks noGrp="1"/>
          </p:cNvSpPr>
          <p:nvPr>
            <p:ph type="body" sz="quarter" idx="14"/>
          </p:nvPr>
        </p:nvSpPr>
        <p:spPr/>
        <p:txBody>
          <a:bodyPr/>
          <a:lstStyle/>
          <a:p>
            <a:endParaRPr lang="fr-FR" dirty="0"/>
          </a:p>
        </p:txBody>
      </p:sp>
      <p:sp>
        <p:nvSpPr>
          <p:cNvPr id="8" name="Espace réservé du numéro de diapositive 2">
            <a:extLst>
              <a:ext uri="{FF2B5EF4-FFF2-40B4-BE49-F238E27FC236}">
                <a16:creationId xmlns:a16="http://schemas.microsoft.com/office/drawing/2014/main" id="{5CE090FB-097F-4D16-9C76-098750915968}"/>
              </a:ext>
            </a:extLst>
          </p:cNvPr>
          <p:cNvSpPr txBox="1">
            <a:spLocks/>
          </p:cNvSpPr>
          <p:nvPr/>
        </p:nvSpPr>
        <p:spPr>
          <a:xfrm>
            <a:off x="6761163" y="6423025"/>
            <a:ext cx="2133600" cy="365125"/>
          </a:xfrm>
          <a:prstGeom prst="rect">
            <a:avLst/>
          </a:prstGeom>
        </p:spPr>
        <p:txBody>
          <a:bodyPr/>
          <a:ls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fld id="{51BAFF0B-5D58-42B2-B060-5BCB7C995D0A}" type="slidenum">
              <a:rPr lang="fr-FR" altLang="fr-FR" sz="800" b="1" smtClean="0">
                <a:latin typeface="Arial Narrow" panose="020B0606020202030204" pitchFamily="34" charset="0"/>
              </a:rPr>
              <a:pPr algn="r"/>
              <a:t>7</a:t>
            </a:fld>
            <a:endParaRPr lang="fr-FR" altLang="fr-FR" sz="800" b="1" dirty="0">
              <a:latin typeface="Arial Narrow" panose="020B0606020202030204" pitchFamily="34" charset="0"/>
            </a:endParaRPr>
          </a:p>
        </p:txBody>
      </p:sp>
      <p:pic>
        <p:nvPicPr>
          <p:cNvPr id="2051" name="Picture 3"/>
          <p:cNvPicPr>
            <a:picLocks noChangeAspect="1" noChangeArrowheads="1"/>
          </p:cNvPicPr>
          <p:nvPr/>
        </p:nvPicPr>
        <p:blipFill>
          <a:blip r:embed="rId3" cstate="print"/>
          <a:srcRect/>
          <a:stretch>
            <a:fillRect/>
          </a:stretch>
        </p:blipFill>
        <p:spPr bwMode="auto">
          <a:xfrm>
            <a:off x="323528" y="2492896"/>
            <a:ext cx="8608480" cy="2304256"/>
          </a:xfrm>
          <a:prstGeom prst="rect">
            <a:avLst/>
          </a:prstGeom>
          <a:noFill/>
          <a:ln w="9525">
            <a:noFill/>
            <a:miter lim="800000"/>
            <a:headEnd/>
            <a:tailEnd/>
          </a:ln>
        </p:spPr>
      </p:pic>
      <p:pic>
        <p:nvPicPr>
          <p:cNvPr id="9" name="Picture 29" descr="barre urssaf"/>
          <p:cNvPicPr>
            <a:picLocks noChangeAspect="1" noChangeArrowheads="1"/>
          </p:cNvPicPr>
          <p:nvPr/>
        </p:nvPicPr>
        <p:blipFill>
          <a:blip r:embed="rId4" cstate="print"/>
          <a:srcRect/>
          <a:stretch>
            <a:fillRect/>
          </a:stretch>
        </p:blipFill>
        <p:spPr bwMode="auto">
          <a:xfrm>
            <a:off x="458788" y="6381328"/>
            <a:ext cx="8248650" cy="352425"/>
          </a:xfrm>
          <a:prstGeom prst="rect">
            <a:avLst/>
          </a:prstGeom>
          <a:noFill/>
          <a:ln w="9525">
            <a:noFill/>
            <a:miter lim="800000"/>
            <a:headEnd/>
            <a:tailEnd/>
          </a:ln>
        </p:spPr>
      </p:pic>
      <p:sp>
        <p:nvSpPr>
          <p:cNvPr id="10"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791626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CC214DD-F12D-411F-9767-7F498C1C429A}"/>
              </a:ext>
            </a:extLst>
          </p:cNvPr>
          <p:cNvSpPr>
            <a:spLocks noGrp="1"/>
          </p:cNvSpPr>
          <p:nvPr>
            <p:ph type="title"/>
          </p:nvPr>
        </p:nvSpPr>
        <p:spPr/>
        <p:txBody>
          <a:bodyPr/>
          <a:lstStyle/>
          <a:p>
            <a:r>
              <a:rPr lang="fr-FR" dirty="0"/>
              <a:t>Une montée en charge progressive</a:t>
            </a:r>
          </a:p>
        </p:txBody>
      </p:sp>
      <p:sp>
        <p:nvSpPr>
          <p:cNvPr id="7" name="Espace réservé du texte 6"/>
          <p:cNvSpPr>
            <a:spLocks noGrp="1"/>
          </p:cNvSpPr>
          <p:nvPr>
            <p:ph type="body" sz="quarter" idx="14"/>
          </p:nvPr>
        </p:nvSpPr>
        <p:spPr/>
        <p:txBody>
          <a:bodyPr/>
          <a:lstStyle/>
          <a:p>
            <a:endParaRPr lang="fr-FR" dirty="0"/>
          </a:p>
        </p:txBody>
      </p:sp>
      <p:sp>
        <p:nvSpPr>
          <p:cNvPr id="8" name="Espace réservé du numéro de diapositive 2">
            <a:extLst>
              <a:ext uri="{FF2B5EF4-FFF2-40B4-BE49-F238E27FC236}">
                <a16:creationId xmlns:a16="http://schemas.microsoft.com/office/drawing/2014/main" id="{5CE090FB-097F-4D16-9C76-098750915968}"/>
              </a:ext>
            </a:extLst>
          </p:cNvPr>
          <p:cNvSpPr txBox="1">
            <a:spLocks/>
          </p:cNvSpPr>
          <p:nvPr/>
        </p:nvSpPr>
        <p:spPr>
          <a:xfrm>
            <a:off x="6761163" y="6423025"/>
            <a:ext cx="2133600" cy="365125"/>
          </a:xfrm>
          <a:prstGeom prst="rect">
            <a:avLst/>
          </a:prstGeom>
        </p:spPr>
        <p:txBody>
          <a:bodyPr/>
          <a:ls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fld id="{51BAFF0B-5D58-42B2-B060-5BCB7C995D0A}" type="slidenum">
              <a:rPr lang="fr-FR" altLang="fr-FR" sz="800" b="1" smtClean="0">
                <a:latin typeface="Arial Narrow" panose="020B0606020202030204" pitchFamily="34" charset="0"/>
              </a:rPr>
              <a:pPr algn="r"/>
              <a:t>8</a:t>
            </a:fld>
            <a:endParaRPr lang="fr-FR" altLang="fr-FR" sz="800" b="1" dirty="0">
              <a:latin typeface="Arial Narrow" panose="020B0606020202030204" pitchFamily="34" charset="0"/>
            </a:endParaRPr>
          </a:p>
        </p:txBody>
      </p:sp>
      <p:pic>
        <p:nvPicPr>
          <p:cNvPr id="2050" name="Picture 2"/>
          <p:cNvPicPr>
            <a:picLocks noChangeAspect="1" noChangeArrowheads="1"/>
          </p:cNvPicPr>
          <p:nvPr/>
        </p:nvPicPr>
        <p:blipFill>
          <a:blip r:embed="rId3" cstate="print"/>
          <a:srcRect/>
          <a:stretch>
            <a:fillRect/>
          </a:stretch>
        </p:blipFill>
        <p:spPr bwMode="auto">
          <a:xfrm>
            <a:off x="2051720" y="1268760"/>
            <a:ext cx="5144616" cy="5098682"/>
          </a:xfrm>
          <a:prstGeom prst="rect">
            <a:avLst/>
          </a:prstGeom>
          <a:noFill/>
          <a:ln w="9525">
            <a:noFill/>
            <a:miter lim="800000"/>
            <a:headEnd/>
            <a:tailEnd/>
          </a:ln>
        </p:spPr>
      </p:pic>
      <p:pic>
        <p:nvPicPr>
          <p:cNvPr id="9" name="Picture 29" descr="barre urssaf"/>
          <p:cNvPicPr>
            <a:picLocks noChangeAspect="1" noChangeArrowheads="1"/>
          </p:cNvPicPr>
          <p:nvPr/>
        </p:nvPicPr>
        <p:blipFill>
          <a:blip r:embed="rId4" cstate="print"/>
          <a:srcRect/>
          <a:stretch>
            <a:fillRect/>
          </a:stretch>
        </p:blipFill>
        <p:spPr bwMode="auto">
          <a:xfrm>
            <a:off x="458788" y="6410325"/>
            <a:ext cx="8248650" cy="352425"/>
          </a:xfrm>
          <a:prstGeom prst="rect">
            <a:avLst/>
          </a:prstGeom>
          <a:noFill/>
          <a:ln w="9525">
            <a:noFill/>
            <a:miter lim="800000"/>
            <a:headEnd/>
            <a:tailEnd/>
          </a:ln>
        </p:spPr>
      </p:pic>
      <p:sp>
        <p:nvSpPr>
          <p:cNvPr id="11"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
        <p:nvSpPr>
          <p:cNvPr id="10" name="ZoneTexte 9">
            <a:extLst>
              <a:ext uri="{FF2B5EF4-FFF2-40B4-BE49-F238E27FC236}">
                <a16:creationId xmlns:a16="http://schemas.microsoft.com/office/drawing/2014/main" id="{CAA563C2-7947-4757-BDEA-B02615E74F28}"/>
              </a:ext>
            </a:extLst>
          </p:cNvPr>
          <p:cNvSpPr txBox="1"/>
          <p:nvPr/>
        </p:nvSpPr>
        <p:spPr>
          <a:xfrm>
            <a:off x="5436096" y="5373216"/>
            <a:ext cx="720080" cy="307777"/>
          </a:xfrm>
          <a:prstGeom prst="rect">
            <a:avLst/>
          </a:prstGeom>
          <a:solidFill>
            <a:srgbClr val="F4B184"/>
          </a:solidFill>
        </p:spPr>
        <p:txBody>
          <a:bodyPr wrap="square" rtlCol="0">
            <a:spAutoFit/>
          </a:bodyPr>
          <a:lstStyle/>
          <a:p>
            <a:r>
              <a:rPr lang="fr-FR" sz="1400" b="1" dirty="0">
                <a:solidFill>
                  <a:schemeClr val="bg1"/>
                </a:solidFill>
              </a:rPr>
              <a:t>2022</a:t>
            </a:r>
          </a:p>
        </p:txBody>
      </p:sp>
    </p:spTree>
    <p:extLst>
      <p:ext uri="{BB962C8B-B14F-4D97-AF65-F5344CB8AC3E}">
        <p14:creationId xmlns:p14="http://schemas.microsoft.com/office/powerpoint/2010/main" val="7916263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CC214DD-F12D-411F-9767-7F498C1C429A}"/>
              </a:ext>
            </a:extLst>
          </p:cNvPr>
          <p:cNvSpPr>
            <a:spLocks noGrp="1"/>
          </p:cNvSpPr>
          <p:nvPr>
            <p:ph type="title"/>
          </p:nvPr>
        </p:nvSpPr>
        <p:spPr/>
        <p:txBody>
          <a:bodyPr/>
          <a:lstStyle/>
          <a:p>
            <a:r>
              <a:rPr lang="fr-FR" dirty="0"/>
              <a:t>Les organismes destinataires de la DSN</a:t>
            </a:r>
          </a:p>
        </p:txBody>
      </p:sp>
      <p:sp>
        <p:nvSpPr>
          <p:cNvPr id="6" name="Espace réservé du texte 5">
            <a:extLst>
              <a:ext uri="{FF2B5EF4-FFF2-40B4-BE49-F238E27FC236}">
                <a16:creationId xmlns:a16="http://schemas.microsoft.com/office/drawing/2014/main" id="{55569CB9-C392-4D1F-9FBF-D50AB55867A7}"/>
              </a:ext>
            </a:extLst>
          </p:cNvPr>
          <p:cNvSpPr>
            <a:spLocks noGrp="1"/>
          </p:cNvSpPr>
          <p:nvPr>
            <p:ph type="body" sz="quarter" idx="13"/>
          </p:nvPr>
        </p:nvSpPr>
        <p:spPr/>
        <p:txBody>
          <a:bodyPr>
            <a:normAutofit fontScale="85000" lnSpcReduction="20000"/>
          </a:bodyPr>
          <a:lstStyle/>
          <a:p>
            <a:pPr lvl="2"/>
            <a:endParaRPr lang="fr-FR" altLang="fr-FR" dirty="0"/>
          </a:p>
          <a:p>
            <a:pPr lvl="2"/>
            <a:endParaRPr lang="fr-FR" altLang="fr-FR" dirty="0"/>
          </a:p>
          <a:p>
            <a:endParaRPr lang="fr-FR" dirty="0"/>
          </a:p>
        </p:txBody>
      </p:sp>
      <p:sp>
        <p:nvSpPr>
          <p:cNvPr id="7" name="Espace réservé du texte 6"/>
          <p:cNvSpPr>
            <a:spLocks noGrp="1"/>
          </p:cNvSpPr>
          <p:nvPr>
            <p:ph type="body" sz="quarter" idx="14"/>
          </p:nvPr>
        </p:nvSpPr>
        <p:spPr/>
        <p:txBody>
          <a:bodyPr/>
          <a:lstStyle/>
          <a:p>
            <a:endParaRPr lang="fr-FR"/>
          </a:p>
        </p:txBody>
      </p:sp>
      <p:sp>
        <p:nvSpPr>
          <p:cNvPr id="8" name="Espace réservé du numéro de diapositive 2">
            <a:extLst>
              <a:ext uri="{FF2B5EF4-FFF2-40B4-BE49-F238E27FC236}">
                <a16:creationId xmlns:a16="http://schemas.microsoft.com/office/drawing/2014/main" id="{5CE090FB-097F-4D16-9C76-098750915968}"/>
              </a:ext>
            </a:extLst>
          </p:cNvPr>
          <p:cNvSpPr txBox="1">
            <a:spLocks/>
          </p:cNvSpPr>
          <p:nvPr/>
        </p:nvSpPr>
        <p:spPr>
          <a:xfrm>
            <a:off x="6761163" y="6423025"/>
            <a:ext cx="2133600" cy="365125"/>
          </a:xfrm>
          <a:prstGeom prst="rect">
            <a:avLst/>
          </a:prstGeom>
        </p:spPr>
        <p:txBody>
          <a:bodyPr/>
          <a:lstStyle>
            <a:defPPr>
              <a:defRPr lang="fr-FR"/>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lgn="r"/>
            <a:fld id="{51BAFF0B-5D58-42B2-B060-5BCB7C995D0A}" type="slidenum">
              <a:rPr lang="fr-FR" altLang="fr-FR" sz="800" b="1" smtClean="0">
                <a:latin typeface="Arial Narrow" panose="020B0606020202030204" pitchFamily="34" charset="0"/>
              </a:rPr>
              <a:pPr algn="r"/>
              <a:t>9</a:t>
            </a:fld>
            <a:endParaRPr lang="fr-FR" altLang="fr-FR" sz="800" b="1" dirty="0">
              <a:latin typeface="Arial Narrow" panose="020B0606020202030204" pitchFamily="34" charset="0"/>
            </a:endParaRPr>
          </a:p>
        </p:txBody>
      </p:sp>
      <p:pic>
        <p:nvPicPr>
          <p:cNvPr id="3075" name="Picture 3"/>
          <p:cNvPicPr>
            <a:picLocks noChangeAspect="1" noChangeArrowheads="1"/>
          </p:cNvPicPr>
          <p:nvPr/>
        </p:nvPicPr>
        <p:blipFill>
          <a:blip r:embed="rId3" cstate="print"/>
          <a:srcRect/>
          <a:stretch>
            <a:fillRect/>
          </a:stretch>
        </p:blipFill>
        <p:spPr bwMode="auto">
          <a:xfrm>
            <a:off x="1331640" y="1196752"/>
            <a:ext cx="6365225" cy="5060603"/>
          </a:xfrm>
          <a:prstGeom prst="rect">
            <a:avLst/>
          </a:prstGeom>
          <a:noFill/>
          <a:ln w="9525">
            <a:noFill/>
            <a:miter lim="800000"/>
            <a:headEnd/>
            <a:tailEnd/>
          </a:ln>
        </p:spPr>
      </p:pic>
      <p:pic>
        <p:nvPicPr>
          <p:cNvPr id="9" name="Picture 29" descr="barre urssaf"/>
          <p:cNvPicPr>
            <a:picLocks noChangeAspect="1" noChangeArrowheads="1"/>
          </p:cNvPicPr>
          <p:nvPr/>
        </p:nvPicPr>
        <p:blipFill>
          <a:blip r:embed="rId4" cstate="print"/>
          <a:srcRect/>
          <a:stretch>
            <a:fillRect/>
          </a:stretch>
        </p:blipFill>
        <p:spPr bwMode="auto">
          <a:xfrm>
            <a:off x="458788" y="6410325"/>
            <a:ext cx="8248650" cy="352425"/>
          </a:xfrm>
          <a:prstGeom prst="rect">
            <a:avLst/>
          </a:prstGeom>
          <a:noFill/>
          <a:ln w="9525">
            <a:noFill/>
            <a:miter lim="800000"/>
            <a:headEnd/>
            <a:tailEnd/>
          </a:ln>
        </p:spPr>
      </p:pic>
      <p:sp>
        <p:nvSpPr>
          <p:cNvPr id="10" name="Rectangle 27"/>
          <p:cNvSpPr>
            <a:spLocks noChangeArrowheads="1"/>
          </p:cNvSpPr>
          <p:nvPr/>
        </p:nvSpPr>
        <p:spPr bwMode="auto">
          <a:xfrm>
            <a:off x="2500313" y="6502400"/>
            <a:ext cx="1296987" cy="284163"/>
          </a:xfrm>
          <a:prstGeom prst="rect">
            <a:avLst/>
          </a:prstGeom>
          <a:solidFill>
            <a:srgbClr val="808080"/>
          </a:solidFill>
          <a:ln w="9525">
            <a:noFill/>
            <a:miter lim="800000"/>
            <a:headEnd/>
            <a:tailEnd/>
          </a:ln>
        </p:spPr>
        <p:txBody>
          <a:bodyPr lIns="90000" tIns="46800" rIns="90000" bIns="72000" anchor="b"/>
          <a:lstStyle/>
          <a:p>
            <a:pPr algn="ctr">
              <a:spcBef>
                <a:spcPct val="20000"/>
              </a:spcBef>
            </a:pPr>
            <a:r>
              <a:rPr lang="fr-FR" sz="900">
                <a:solidFill>
                  <a:schemeClr val="bg1"/>
                </a:solidFill>
                <a:latin typeface="Arial Narrow" pitchFamily="34" charset="0"/>
              </a:rPr>
              <a:t>Études et statistiques</a:t>
            </a:r>
          </a:p>
        </p:txBody>
      </p:sp>
    </p:spTree>
    <p:extLst>
      <p:ext uri="{BB962C8B-B14F-4D97-AF65-F5344CB8AC3E}">
        <p14:creationId xmlns:p14="http://schemas.microsoft.com/office/powerpoint/2010/main" val="791626390"/>
      </p:ext>
    </p:extLst>
  </p:cSld>
  <p:clrMapOvr>
    <a:masterClrMapping/>
  </p:clrMapOvr>
</p:sld>
</file>

<file path=ppt/theme/theme1.xml><?xml version="1.0" encoding="utf-8"?>
<a:theme xmlns:a="http://schemas.openxmlformats.org/drawingml/2006/main" name="1_Conception personnalisée">
  <a:themeElements>
    <a:clrScheme name="1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onception personnalisé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Conception personnalisé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onception personnalisé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onception personnalisé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onception personnalisé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onception personnalisé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onception personnalisé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onception personnalisé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onception personnalisé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onception personnalisé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onception personnalisé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onception personnalisé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onception personnalisé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665</TotalTime>
  <Words>2488</Words>
  <Application>Microsoft Office PowerPoint</Application>
  <PresentationFormat>Affichage à l'écran (4:3)</PresentationFormat>
  <Paragraphs>356</Paragraphs>
  <Slides>23</Slides>
  <Notes>23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23</vt:i4>
      </vt:variant>
    </vt:vector>
  </HeadingPairs>
  <TitlesOfParts>
    <vt:vector size="32" baseType="lpstr">
      <vt:lpstr>Arial</vt:lpstr>
      <vt:lpstr>Arial Narrow</vt:lpstr>
      <vt:lpstr>Calibri</vt:lpstr>
      <vt:lpstr>Calibri Light</vt:lpstr>
      <vt:lpstr>Cambria</vt:lpstr>
      <vt:lpstr>Times New Roman</vt:lpstr>
      <vt:lpstr>Wingdings</vt:lpstr>
      <vt:lpstr>ヒラギノ角ゴ Pro W3</vt:lpstr>
      <vt:lpstr>1_Conception personnalisée</vt:lpstr>
      <vt:lpstr>La Déclaration Sociale Nominative (DSN) : </vt:lpstr>
      <vt:lpstr>Sommaire</vt:lpstr>
      <vt:lpstr>Qu’est-ce que la DSN ?</vt:lpstr>
      <vt:lpstr>Contexte de création de la DSN</vt:lpstr>
      <vt:lpstr>Les caractéristiques de la DSN</vt:lpstr>
      <vt:lpstr>Le flux DSN, comment ça marche ?</vt:lpstr>
      <vt:lpstr>Une montée en charge progressive</vt:lpstr>
      <vt:lpstr>Une montée en charge progressive</vt:lpstr>
      <vt:lpstr>Les organismes destinataires de la DSN</vt:lpstr>
      <vt:lpstr>La DSN : où en sommes-nous ?</vt:lpstr>
      <vt:lpstr>Les données : Schéma simplifié d’une DSN mensuelle</vt:lpstr>
      <vt:lpstr>Liens entre les données individuelles et agrégées</vt:lpstr>
      <vt:lpstr>Liens entre les données individuelles et agrégées</vt:lpstr>
      <vt:lpstr>Liens entre les données individuelles et agrégées</vt:lpstr>
      <vt:lpstr>Liens entre les données individuelles et agrégées</vt:lpstr>
      <vt:lpstr>L’intégration des données DSN dans le SI Acoss</vt:lpstr>
      <vt:lpstr>Exploitation des données</vt:lpstr>
      <vt:lpstr>Exploitation des données</vt:lpstr>
      <vt:lpstr>Exploitation des données</vt:lpstr>
      <vt:lpstr>Exploitation des données</vt:lpstr>
      <vt:lpstr>Exploitation des données</vt:lpstr>
      <vt:lpstr>Annexe : les supports fonctionnels et techniques</vt:lpstr>
      <vt:lpstr>La Déclaration Sociale Nominative (DSN) : </vt:lpstr>
    </vt:vector>
  </TitlesOfParts>
  <Company>CET PDT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Jean-Claude JAILLET</dc:creator>
  <cp:lastModifiedBy>JAILLET Jean-Claude (Rhône-Alpes)</cp:lastModifiedBy>
  <cp:revision>94</cp:revision>
  <cp:lastPrinted>2019-03-12T16:15:39Z</cp:lastPrinted>
  <dcterms:created xsi:type="dcterms:W3CDTF">2018-03-05T16:08:01Z</dcterms:created>
  <dcterms:modified xsi:type="dcterms:W3CDTF">2019-03-14T10:55:55Z</dcterms:modified>
</cp:coreProperties>
</file>