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D90"/>
    <a:srgbClr val="DF9A1A"/>
    <a:srgbClr val="C9D22A"/>
    <a:srgbClr val="A7B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9929" autoAdjust="0"/>
  </p:normalViewPr>
  <p:slideViewPr>
    <p:cSldViewPr>
      <p:cViewPr varScale="1">
        <p:scale>
          <a:sx n="94" d="100"/>
          <a:sy n="94" d="100"/>
        </p:scale>
        <p:origin x="-2124" y="-384"/>
      </p:cViewPr>
      <p:guideLst>
        <p:guide orient="horz" pos="2160"/>
        <p:guide pos="2880"/>
      </p:guideLst>
    </p:cSldViewPr>
  </p:slideViewPr>
  <p:outlineViewPr>
    <p:cViewPr>
      <p:scale>
        <a:sx n="33" d="100"/>
        <a:sy n="33" d="100"/>
      </p:scale>
      <p:origin x="0" y="65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8056"/>
          </a:xfrm>
          <a:prstGeom prst="rect">
            <a:avLst/>
          </a:prstGeom>
        </p:spPr>
        <p:txBody>
          <a:bodyPr vert="horz" lIns="91431" tIns="45715" rIns="91431" bIns="45715" rtlCol="0"/>
          <a:lstStyle>
            <a:lvl1pPr algn="r">
              <a:defRPr sz="1200"/>
            </a:lvl1pPr>
          </a:lstStyle>
          <a:p>
            <a:fld id="{DF1232DF-0251-4922-814B-AF516DDC3D20}" type="datetimeFigureOut">
              <a:rPr lang="fr-FR" smtClean="0"/>
              <a:t>14/03/2019</a:t>
            </a:fld>
            <a:endParaRPr lang="fr-FR"/>
          </a:p>
        </p:txBody>
      </p:sp>
      <p:sp>
        <p:nvSpPr>
          <p:cNvPr id="4" name="Espace réservé du pied de page 3"/>
          <p:cNvSpPr>
            <a:spLocks noGrp="1"/>
          </p:cNvSpPr>
          <p:nvPr>
            <p:ph type="ftr" sz="quarter" idx="2"/>
          </p:nvPr>
        </p:nvSpPr>
        <p:spPr>
          <a:xfrm>
            <a:off x="1" y="9428584"/>
            <a:ext cx="2945659" cy="498055"/>
          </a:xfrm>
          <a:prstGeom prst="rect">
            <a:avLst/>
          </a:prstGeom>
        </p:spPr>
        <p:txBody>
          <a:bodyPr vert="horz" lIns="91431" tIns="45715" rIns="91431" bIns="4571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28584"/>
            <a:ext cx="2945659" cy="498055"/>
          </a:xfrm>
          <a:prstGeom prst="rect">
            <a:avLst/>
          </a:prstGeom>
        </p:spPr>
        <p:txBody>
          <a:bodyPr vert="horz" lIns="91431" tIns="45715" rIns="91431" bIns="45715" rtlCol="0" anchor="b"/>
          <a:lstStyle>
            <a:lvl1pPr algn="r">
              <a:defRPr sz="1200"/>
            </a:lvl1pPr>
          </a:lstStyle>
          <a:p>
            <a:fld id="{173705A8-8D7B-41BF-8BF9-DFC4C44A098B}" type="slidenum">
              <a:rPr lang="fr-FR" smtClean="0"/>
              <a:t>‹N°›</a:t>
            </a:fld>
            <a:endParaRPr lang="fr-FR"/>
          </a:p>
        </p:txBody>
      </p:sp>
    </p:spTree>
    <p:extLst>
      <p:ext uri="{BB962C8B-B14F-4D97-AF65-F5344CB8AC3E}">
        <p14:creationId xmlns:p14="http://schemas.microsoft.com/office/powerpoint/2010/main" val="1084320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31" tIns="45715" rIns="91431" bIns="45715" rtlCol="0"/>
          <a:lstStyle>
            <a:lvl1pPr algn="l">
              <a:defRPr sz="1200"/>
            </a:lvl1pPr>
          </a:lstStyle>
          <a:p>
            <a:endParaRPr lang="fr-FR"/>
          </a:p>
        </p:txBody>
      </p:sp>
      <p:sp>
        <p:nvSpPr>
          <p:cNvPr id="3" name="Espace réservé de la date 2"/>
          <p:cNvSpPr>
            <a:spLocks noGrp="1"/>
          </p:cNvSpPr>
          <p:nvPr>
            <p:ph type="dt" idx="1"/>
          </p:nvPr>
        </p:nvSpPr>
        <p:spPr>
          <a:xfrm>
            <a:off x="3850444" y="1"/>
            <a:ext cx="2945659" cy="496332"/>
          </a:xfrm>
          <a:prstGeom prst="rect">
            <a:avLst/>
          </a:prstGeom>
        </p:spPr>
        <p:txBody>
          <a:bodyPr vert="horz" lIns="91431" tIns="45715" rIns="91431" bIns="45715" rtlCol="0"/>
          <a:lstStyle>
            <a:lvl1pPr algn="r">
              <a:defRPr sz="1200"/>
            </a:lvl1pPr>
          </a:lstStyle>
          <a:p>
            <a:fld id="{9888029F-A032-4865-989A-3BDE93D7C166}" type="datetimeFigureOut">
              <a:rPr lang="fr-FR" smtClean="0"/>
              <a:t>14/03/2019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31" tIns="45715" rIns="91431" bIns="4571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31" tIns="45715" rIns="91431" bIns="45715" rtlCol="0" anchor="b"/>
          <a:lstStyle>
            <a:lvl1pPr algn="r">
              <a:defRPr sz="1200"/>
            </a:lvl1pPr>
          </a:lstStyle>
          <a:p>
            <a:fld id="{27E8AD4A-49F6-45D5-B67B-7E7A937816DA}" type="slidenum">
              <a:rPr lang="fr-FR" smtClean="0"/>
              <a:t>‹N°›</a:t>
            </a:fld>
            <a:endParaRPr lang="fr-FR"/>
          </a:p>
        </p:txBody>
      </p:sp>
    </p:spTree>
    <p:extLst>
      <p:ext uri="{BB962C8B-B14F-4D97-AF65-F5344CB8AC3E}">
        <p14:creationId xmlns:p14="http://schemas.microsoft.com/office/powerpoint/2010/main" val="235424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E8AD4A-49F6-45D5-B67B-7E7A937816DA}" type="slidenum">
              <a:rPr lang="fr-FR" smtClean="0"/>
              <a:t>1</a:t>
            </a:fld>
            <a:endParaRPr lang="fr-FR"/>
          </a:p>
        </p:txBody>
      </p:sp>
    </p:spTree>
    <p:extLst>
      <p:ext uri="{BB962C8B-B14F-4D97-AF65-F5344CB8AC3E}">
        <p14:creationId xmlns:p14="http://schemas.microsoft.com/office/powerpoint/2010/main" val="78792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E8AD4A-49F6-45D5-B67B-7E7A937816DA}" type="slidenum">
              <a:rPr lang="fr-FR" smtClean="0"/>
              <a:t>10</a:t>
            </a:fld>
            <a:endParaRPr lang="fr-FR"/>
          </a:p>
        </p:txBody>
      </p:sp>
    </p:spTree>
    <p:extLst>
      <p:ext uri="{BB962C8B-B14F-4D97-AF65-F5344CB8AC3E}">
        <p14:creationId xmlns:p14="http://schemas.microsoft.com/office/powerpoint/2010/main" val="109481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E8AD4A-49F6-45D5-B67B-7E7A937816DA}" type="slidenum">
              <a:rPr lang="fr-FR" smtClean="0"/>
              <a:t>11</a:t>
            </a:fld>
            <a:endParaRPr lang="fr-FR"/>
          </a:p>
        </p:txBody>
      </p:sp>
    </p:spTree>
    <p:extLst>
      <p:ext uri="{BB962C8B-B14F-4D97-AF65-F5344CB8AC3E}">
        <p14:creationId xmlns:p14="http://schemas.microsoft.com/office/powerpoint/2010/main" val="4044423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E8AD4A-49F6-45D5-B67B-7E7A937816DA}" type="slidenum">
              <a:rPr lang="fr-FR" smtClean="0"/>
              <a:t>12</a:t>
            </a:fld>
            <a:endParaRPr lang="fr-FR"/>
          </a:p>
        </p:txBody>
      </p:sp>
    </p:spTree>
    <p:extLst>
      <p:ext uri="{BB962C8B-B14F-4D97-AF65-F5344CB8AC3E}">
        <p14:creationId xmlns:p14="http://schemas.microsoft.com/office/powerpoint/2010/main" val="3716433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E8AD4A-49F6-45D5-B67B-7E7A937816DA}" type="slidenum">
              <a:rPr lang="fr-FR" smtClean="0"/>
              <a:t>13</a:t>
            </a:fld>
            <a:endParaRPr lang="fr-FR"/>
          </a:p>
        </p:txBody>
      </p:sp>
    </p:spTree>
    <p:extLst>
      <p:ext uri="{BB962C8B-B14F-4D97-AF65-F5344CB8AC3E}">
        <p14:creationId xmlns:p14="http://schemas.microsoft.com/office/powerpoint/2010/main" val="806838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E8AD4A-49F6-45D5-B67B-7E7A937816DA}" type="slidenum">
              <a:rPr lang="fr-FR" smtClean="0"/>
              <a:t>14</a:t>
            </a:fld>
            <a:endParaRPr lang="fr-FR"/>
          </a:p>
        </p:txBody>
      </p:sp>
    </p:spTree>
    <p:extLst>
      <p:ext uri="{BB962C8B-B14F-4D97-AF65-F5344CB8AC3E}">
        <p14:creationId xmlns:p14="http://schemas.microsoft.com/office/powerpoint/2010/main" val="3226227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E8AD4A-49F6-45D5-B67B-7E7A937816DA}" type="slidenum">
              <a:rPr lang="fr-FR" smtClean="0"/>
              <a:t>15</a:t>
            </a:fld>
            <a:endParaRPr lang="fr-FR"/>
          </a:p>
        </p:txBody>
      </p:sp>
    </p:spTree>
    <p:extLst>
      <p:ext uri="{BB962C8B-B14F-4D97-AF65-F5344CB8AC3E}">
        <p14:creationId xmlns:p14="http://schemas.microsoft.com/office/powerpoint/2010/main" val="3228306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E8AD4A-49F6-45D5-B67B-7E7A937816DA}" type="slidenum">
              <a:rPr lang="fr-FR" smtClean="0"/>
              <a:t>16</a:t>
            </a:fld>
            <a:endParaRPr lang="fr-FR"/>
          </a:p>
        </p:txBody>
      </p:sp>
    </p:spTree>
    <p:extLst>
      <p:ext uri="{BB962C8B-B14F-4D97-AF65-F5344CB8AC3E}">
        <p14:creationId xmlns:p14="http://schemas.microsoft.com/office/powerpoint/2010/main" val="217851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E8AD4A-49F6-45D5-B67B-7E7A937816DA}" type="slidenum">
              <a:rPr lang="fr-FR" smtClean="0"/>
              <a:t>2</a:t>
            </a:fld>
            <a:endParaRPr lang="fr-FR"/>
          </a:p>
        </p:txBody>
      </p:sp>
    </p:spTree>
    <p:extLst>
      <p:ext uri="{BB962C8B-B14F-4D97-AF65-F5344CB8AC3E}">
        <p14:creationId xmlns:p14="http://schemas.microsoft.com/office/powerpoint/2010/main" val="427602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E8AD4A-49F6-45D5-B67B-7E7A937816DA}" type="slidenum">
              <a:rPr lang="fr-FR" smtClean="0"/>
              <a:t>3</a:t>
            </a:fld>
            <a:endParaRPr lang="fr-FR"/>
          </a:p>
        </p:txBody>
      </p:sp>
    </p:spTree>
    <p:extLst>
      <p:ext uri="{BB962C8B-B14F-4D97-AF65-F5344CB8AC3E}">
        <p14:creationId xmlns:p14="http://schemas.microsoft.com/office/powerpoint/2010/main" val="2230271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E8AD4A-49F6-45D5-B67B-7E7A937816DA}" type="slidenum">
              <a:rPr lang="fr-FR" smtClean="0"/>
              <a:t>4</a:t>
            </a:fld>
            <a:endParaRPr lang="fr-FR"/>
          </a:p>
        </p:txBody>
      </p:sp>
    </p:spTree>
    <p:extLst>
      <p:ext uri="{BB962C8B-B14F-4D97-AF65-F5344CB8AC3E}">
        <p14:creationId xmlns:p14="http://schemas.microsoft.com/office/powerpoint/2010/main" val="348138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E8AD4A-49F6-45D5-B67B-7E7A937816DA}" type="slidenum">
              <a:rPr lang="fr-FR" smtClean="0"/>
              <a:t>5</a:t>
            </a:fld>
            <a:endParaRPr lang="fr-FR"/>
          </a:p>
        </p:txBody>
      </p:sp>
    </p:spTree>
    <p:extLst>
      <p:ext uri="{BB962C8B-B14F-4D97-AF65-F5344CB8AC3E}">
        <p14:creationId xmlns:p14="http://schemas.microsoft.com/office/powerpoint/2010/main" val="1212158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E8AD4A-49F6-45D5-B67B-7E7A937816DA}" type="slidenum">
              <a:rPr lang="fr-FR" smtClean="0"/>
              <a:t>6</a:t>
            </a:fld>
            <a:endParaRPr lang="fr-FR"/>
          </a:p>
        </p:txBody>
      </p:sp>
    </p:spTree>
    <p:extLst>
      <p:ext uri="{BB962C8B-B14F-4D97-AF65-F5344CB8AC3E}">
        <p14:creationId xmlns:p14="http://schemas.microsoft.com/office/powerpoint/2010/main" val="2203050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E8AD4A-49F6-45D5-B67B-7E7A937816DA}" type="slidenum">
              <a:rPr lang="fr-FR" smtClean="0"/>
              <a:t>7</a:t>
            </a:fld>
            <a:endParaRPr lang="fr-FR"/>
          </a:p>
        </p:txBody>
      </p:sp>
    </p:spTree>
    <p:extLst>
      <p:ext uri="{BB962C8B-B14F-4D97-AF65-F5344CB8AC3E}">
        <p14:creationId xmlns:p14="http://schemas.microsoft.com/office/powerpoint/2010/main" val="4045276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E8AD4A-49F6-45D5-B67B-7E7A937816DA}" type="slidenum">
              <a:rPr lang="fr-FR" smtClean="0"/>
              <a:t>8</a:t>
            </a:fld>
            <a:endParaRPr lang="fr-FR"/>
          </a:p>
        </p:txBody>
      </p:sp>
    </p:spTree>
    <p:extLst>
      <p:ext uri="{BB962C8B-B14F-4D97-AF65-F5344CB8AC3E}">
        <p14:creationId xmlns:p14="http://schemas.microsoft.com/office/powerpoint/2010/main" val="179984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E8AD4A-49F6-45D5-B67B-7E7A937816DA}" type="slidenum">
              <a:rPr lang="fr-FR" smtClean="0"/>
              <a:t>9</a:t>
            </a:fld>
            <a:endParaRPr lang="fr-FR"/>
          </a:p>
        </p:txBody>
      </p:sp>
    </p:spTree>
    <p:extLst>
      <p:ext uri="{BB962C8B-B14F-4D97-AF65-F5344CB8AC3E}">
        <p14:creationId xmlns:p14="http://schemas.microsoft.com/office/powerpoint/2010/main" val="1634266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normAutofit/>
          </a:bodyPr>
          <a:lstStyle>
            <a:lvl1pPr>
              <a:defRPr sz="4800">
                <a:solidFill>
                  <a:schemeClr val="bg1"/>
                </a:solidFill>
                <a:latin typeface="Century Gothic" panose="020B0502020202020204" pitchFamily="34" charset="0"/>
              </a:defRPr>
            </a:lvl1pPr>
          </a:lstStyle>
          <a:p>
            <a:r>
              <a:rPr lang="fr-FR" dirty="0"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rgbClr val="6A6D9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Tree>
    <p:extLst>
      <p:ext uri="{BB962C8B-B14F-4D97-AF65-F5344CB8AC3E}">
        <p14:creationId xmlns:p14="http://schemas.microsoft.com/office/powerpoint/2010/main" val="2486971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8B4F37-71C2-42D8-880D-E06DA309E828}" type="datetime1">
              <a:rPr lang="fr-FR" smtClean="0"/>
              <a:t>14/03/2019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C47802-085B-4511-B79F-8DB16DE4286C}" type="slidenum">
              <a:rPr lang="fr-FR" smtClean="0"/>
              <a:t>‹N°›</a:t>
            </a:fld>
            <a:endParaRPr lang="fr-FR"/>
          </a:p>
        </p:txBody>
      </p:sp>
    </p:spTree>
    <p:extLst>
      <p:ext uri="{BB962C8B-B14F-4D97-AF65-F5344CB8AC3E}">
        <p14:creationId xmlns:p14="http://schemas.microsoft.com/office/powerpoint/2010/main" val="340580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984B34B-B29E-4288-8833-9CF21222C82F}" type="datetime1">
              <a:rPr lang="fr-FR" smtClean="0"/>
              <a:t>14/03/2019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C47802-085B-4511-B79F-8DB16DE4286C}" type="slidenum">
              <a:rPr lang="fr-FR" smtClean="0"/>
              <a:t>‹N°›</a:t>
            </a:fld>
            <a:endParaRPr lang="fr-FR"/>
          </a:p>
        </p:txBody>
      </p:sp>
    </p:spTree>
    <p:extLst>
      <p:ext uri="{BB962C8B-B14F-4D97-AF65-F5344CB8AC3E}">
        <p14:creationId xmlns:p14="http://schemas.microsoft.com/office/powerpoint/2010/main" val="103962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solidFill>
        <a:effectLst/>
      </p:bgPr>
    </p:bg>
    <p:spTree>
      <p:nvGrpSpPr>
        <p:cNvPr id="1" name=""/>
        <p:cNvGrpSpPr/>
        <p:nvPr/>
      </p:nvGrpSpPr>
      <p:grpSpPr>
        <a:xfrm>
          <a:off x="0" y="0"/>
          <a:ext cx="0" cy="0"/>
          <a:chOff x="0" y="0"/>
          <a:chExt cx="0" cy="0"/>
        </a:xfrm>
      </p:grpSpPr>
      <p:pic>
        <p:nvPicPr>
          <p:cNvPr id="205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33837" cy="453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S:\MAP\OBSERVATION\ROSS\Charte graphique\éléments graphiques\PageV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2095" y="5983038"/>
            <a:ext cx="1181742" cy="87496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452118" y="22039"/>
            <a:ext cx="8229600" cy="1143000"/>
          </a:xfrm>
        </p:spPr>
        <p:txBody>
          <a:bodyPr/>
          <a:lstStyle>
            <a:lvl1pPr>
              <a:defRPr b="0">
                <a:solidFill>
                  <a:srgbClr val="C9D22A"/>
                </a:solidFill>
                <a:latin typeface="Century Gothic" panose="020B0502020202020204" pitchFamily="34" charset="0"/>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395536" y="1556792"/>
            <a:ext cx="8229600" cy="4525963"/>
          </a:xfrm>
        </p:spPr>
        <p:txBody>
          <a:bodyPr/>
          <a:lstStyle>
            <a:lvl1pPr algn="just">
              <a:defRPr>
                <a:solidFill>
                  <a:srgbClr val="6A6D90"/>
                </a:solidFill>
              </a:defRPr>
            </a:lvl1pPr>
            <a:lvl2pPr algn="just">
              <a:defRPr/>
            </a:lvl2pPr>
            <a:lvl3pPr algn="just">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4" name="Espace réservé de la date 3"/>
          <p:cNvSpPr>
            <a:spLocks noGrp="1"/>
          </p:cNvSpPr>
          <p:nvPr>
            <p:ph type="dt" sz="half" idx="10"/>
          </p:nvPr>
        </p:nvSpPr>
        <p:spPr>
          <a:xfrm>
            <a:off x="395536" y="6309320"/>
            <a:ext cx="2133600" cy="365125"/>
          </a:xfrm>
        </p:spPr>
        <p:txBody>
          <a:bodyPr/>
          <a:lstStyle/>
          <a:p>
            <a:fld id="{6AAAF46C-9540-4E9C-811B-2304FD709C58}" type="datetime1">
              <a:rPr lang="fr-FR" smtClean="0"/>
              <a:t>14/03/2019</a:t>
            </a:fld>
            <a:endParaRPr lang="fr-FR" dirty="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6804248" y="6237956"/>
            <a:ext cx="2133600" cy="365125"/>
          </a:xfrm>
        </p:spPr>
        <p:txBody>
          <a:bodyPr/>
          <a:lstStyle>
            <a:lvl1pPr>
              <a:defRPr b="1">
                <a:solidFill>
                  <a:srgbClr val="6A6D90"/>
                </a:solidFill>
                <a:latin typeface="Century Gothic" panose="020B0502020202020204" pitchFamily="34" charset="0"/>
              </a:defRPr>
            </a:lvl1pPr>
          </a:lstStyle>
          <a:p>
            <a:fld id="{5CC47802-085B-4511-B79F-8DB16DE4286C}" type="slidenum">
              <a:rPr lang="fr-FR" smtClean="0"/>
              <a:pPr/>
              <a:t>‹N°›</a:t>
            </a:fld>
            <a:endParaRPr lang="fr-FR" dirty="0"/>
          </a:p>
        </p:txBody>
      </p:sp>
      <p:pic>
        <p:nvPicPr>
          <p:cNvPr id="2056" name="Picture 8" descr="S:\MAP\OBSERVATION\ROSS\Charte graphique\LOGO ROSS noir.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29" y="6092505"/>
            <a:ext cx="1616543" cy="76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l="50000" t="50000" r="50000" b="50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FA13AA9-7F63-43E7-842C-BA32253C8764}" type="datetime1">
              <a:rPr lang="fr-FR" smtClean="0"/>
              <a:t>14/03/2019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C47802-085B-4511-B79F-8DB16DE4286C}" type="slidenum">
              <a:rPr lang="fr-FR" smtClean="0"/>
              <a:t>‹N°›</a:t>
            </a:fld>
            <a:endParaRPr lang="fr-FR"/>
          </a:p>
        </p:txBody>
      </p:sp>
    </p:spTree>
    <p:extLst>
      <p:ext uri="{BB962C8B-B14F-4D97-AF65-F5344CB8AC3E}">
        <p14:creationId xmlns:p14="http://schemas.microsoft.com/office/powerpoint/2010/main" val="1344825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761E50C-BEFA-4204-B3AA-06EBA5577258}" type="datetime1">
              <a:rPr lang="fr-FR" smtClean="0"/>
              <a:t>14/03/2019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C47802-085B-4511-B79F-8DB16DE4286C}" type="slidenum">
              <a:rPr lang="fr-FR" smtClean="0"/>
              <a:t>‹N°›</a:t>
            </a:fld>
            <a:endParaRPr lang="fr-FR"/>
          </a:p>
        </p:txBody>
      </p:sp>
    </p:spTree>
    <p:extLst>
      <p:ext uri="{BB962C8B-B14F-4D97-AF65-F5344CB8AC3E}">
        <p14:creationId xmlns:p14="http://schemas.microsoft.com/office/powerpoint/2010/main" val="2893388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F2CF018-D606-4F10-B6D9-7BDBF8D24012}" type="datetime1">
              <a:rPr lang="fr-FR" smtClean="0"/>
              <a:t>14/03/2019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CC47802-085B-4511-B79F-8DB16DE4286C}" type="slidenum">
              <a:rPr lang="fr-FR" smtClean="0"/>
              <a:t>‹N°›</a:t>
            </a:fld>
            <a:endParaRPr lang="fr-FR"/>
          </a:p>
        </p:txBody>
      </p:sp>
    </p:spTree>
    <p:extLst>
      <p:ext uri="{BB962C8B-B14F-4D97-AF65-F5344CB8AC3E}">
        <p14:creationId xmlns:p14="http://schemas.microsoft.com/office/powerpoint/2010/main" val="97564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4F92611-3AC3-4C09-8586-E05312492D04}" type="datetime1">
              <a:rPr lang="fr-FR" smtClean="0"/>
              <a:t>14/03/2019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CC47802-085B-4511-B79F-8DB16DE4286C}" type="slidenum">
              <a:rPr lang="fr-FR" smtClean="0"/>
              <a:t>‹N°›</a:t>
            </a:fld>
            <a:endParaRPr lang="fr-FR"/>
          </a:p>
        </p:txBody>
      </p:sp>
    </p:spTree>
    <p:extLst>
      <p:ext uri="{BB962C8B-B14F-4D97-AF65-F5344CB8AC3E}">
        <p14:creationId xmlns:p14="http://schemas.microsoft.com/office/powerpoint/2010/main" val="327578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078737-A133-4416-A0F1-DB1E9E1D94C6}" type="datetime1">
              <a:rPr lang="fr-FR" smtClean="0"/>
              <a:t>14/03/2019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CC47802-085B-4511-B79F-8DB16DE4286C}" type="slidenum">
              <a:rPr lang="fr-FR" smtClean="0"/>
              <a:t>‹N°›</a:t>
            </a:fld>
            <a:endParaRPr lang="fr-FR"/>
          </a:p>
        </p:txBody>
      </p:sp>
    </p:spTree>
    <p:extLst>
      <p:ext uri="{BB962C8B-B14F-4D97-AF65-F5344CB8AC3E}">
        <p14:creationId xmlns:p14="http://schemas.microsoft.com/office/powerpoint/2010/main" val="386760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22B462C-7641-43AE-9FB1-C3207134840E}" type="datetime1">
              <a:rPr lang="fr-FR" smtClean="0"/>
              <a:t>14/03/2019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C47802-085B-4511-B79F-8DB16DE4286C}" type="slidenum">
              <a:rPr lang="fr-FR" smtClean="0"/>
              <a:t>‹N°›</a:t>
            </a:fld>
            <a:endParaRPr lang="fr-FR"/>
          </a:p>
        </p:txBody>
      </p:sp>
    </p:spTree>
    <p:extLst>
      <p:ext uri="{BB962C8B-B14F-4D97-AF65-F5344CB8AC3E}">
        <p14:creationId xmlns:p14="http://schemas.microsoft.com/office/powerpoint/2010/main" val="369857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DE870A8-C4A7-47AB-8F02-9FBB2AA43894}" type="datetime1">
              <a:rPr lang="fr-FR" smtClean="0"/>
              <a:t>14/03/2019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C47802-085B-4511-B79F-8DB16DE4286C}" type="slidenum">
              <a:rPr lang="fr-FR" smtClean="0"/>
              <a:t>‹N°›</a:t>
            </a:fld>
            <a:endParaRPr lang="fr-FR"/>
          </a:p>
        </p:txBody>
      </p:sp>
    </p:spTree>
    <p:extLst>
      <p:ext uri="{BB962C8B-B14F-4D97-AF65-F5344CB8AC3E}">
        <p14:creationId xmlns:p14="http://schemas.microsoft.com/office/powerpoint/2010/main" val="179011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2118" y="116632"/>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BE280-7F54-4188-BD2A-012D70E9E080}" type="datetime1">
              <a:rPr lang="fr-FR" smtClean="0"/>
              <a:t>14/03/2019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885295" y="6237956"/>
            <a:ext cx="2133600" cy="365125"/>
          </a:xfrm>
          <a:prstGeom prst="rect">
            <a:avLst/>
          </a:prstGeom>
        </p:spPr>
        <p:txBody>
          <a:bodyPr vert="horz" lIns="91440" tIns="45720" rIns="91440" bIns="45720" rtlCol="0" anchor="ctr"/>
          <a:lstStyle>
            <a:lvl1pPr algn="r">
              <a:defRPr sz="1200" b="1">
                <a:solidFill>
                  <a:srgbClr val="6A6D90"/>
                </a:solidFill>
                <a:latin typeface="Century Gothic" panose="020B0502020202020204" pitchFamily="34" charset="0"/>
              </a:defRPr>
            </a:lvl1pPr>
          </a:lstStyle>
          <a:p>
            <a:fld id="{5CC47802-085B-4511-B79F-8DB16DE4286C}" type="slidenum">
              <a:rPr lang="fr-FR" smtClean="0"/>
              <a:pPr/>
              <a:t>‹N°›</a:t>
            </a:fld>
            <a:endParaRPr lang="fr-FR" dirty="0"/>
          </a:p>
        </p:txBody>
      </p:sp>
    </p:spTree>
    <p:extLst>
      <p:ext uri="{BB962C8B-B14F-4D97-AF65-F5344CB8AC3E}">
        <p14:creationId xmlns:p14="http://schemas.microsoft.com/office/powerpoint/2010/main" val="2545487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C9D22A"/>
          </a:solidFill>
          <a:latin typeface="+mj-lt"/>
          <a:ea typeface="+mj-ea"/>
          <a:cs typeface="+mj-cs"/>
        </a:defRPr>
      </a:lvl1pPr>
    </p:titleStyle>
    <p:bodyStyle>
      <a:lvl1pPr marL="342900" indent="-342900" algn="l" defTabSz="914400" rtl="0" eaLnBrk="1" latinLnBrk="0" hangingPunct="1">
        <a:spcBef>
          <a:spcPct val="20000"/>
        </a:spcBef>
        <a:buClr>
          <a:srgbClr val="DF9A1A"/>
        </a:buClr>
        <a:buFont typeface="Wingdings" panose="05000000000000000000" pitchFamily="2" charset="2"/>
        <a:buChar char="Ø"/>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A7B73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6A6D90"/>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 MATINALE DE L ’INFO »</a:t>
            </a:r>
            <a:br>
              <a:rPr lang="fr-FR" dirty="0" smtClean="0"/>
            </a:br>
            <a:r>
              <a:rPr lang="fr-FR" dirty="0" smtClean="0">
                <a:solidFill>
                  <a:srgbClr val="FF0000"/>
                </a:solidFill>
              </a:rPr>
              <a:t>DU </a:t>
            </a:r>
            <a:r>
              <a:rPr lang="fr-FR" dirty="0" smtClean="0">
                <a:solidFill>
                  <a:srgbClr val="FF0000"/>
                </a:solidFill>
              </a:rPr>
              <a:t>ROSS</a:t>
            </a:r>
            <a:endParaRPr lang="fr-FR" dirty="0">
              <a:solidFill>
                <a:srgbClr val="FF0000"/>
              </a:solidFill>
            </a:endParaRPr>
          </a:p>
        </p:txBody>
      </p:sp>
      <p:sp>
        <p:nvSpPr>
          <p:cNvPr id="3" name="Sous-titre 2"/>
          <p:cNvSpPr>
            <a:spLocks noGrp="1"/>
          </p:cNvSpPr>
          <p:nvPr>
            <p:ph type="subTitle" idx="1"/>
          </p:nvPr>
        </p:nvSpPr>
        <p:spPr/>
        <p:txBody>
          <a:bodyPr/>
          <a:lstStyle/>
          <a:p>
            <a:r>
              <a:rPr lang="fr-FR" dirty="0" smtClean="0"/>
              <a:t>14/03/19</a:t>
            </a:r>
            <a:endParaRPr lang="fr-FR" dirty="0"/>
          </a:p>
        </p:txBody>
      </p:sp>
    </p:spTree>
    <p:extLst>
      <p:ext uri="{BB962C8B-B14F-4D97-AF65-F5344CB8AC3E}">
        <p14:creationId xmlns:p14="http://schemas.microsoft.com/office/powerpoint/2010/main" val="1848396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N</a:t>
            </a:r>
            <a:br>
              <a:rPr lang="fr-FR" sz="3600" dirty="0" smtClean="0"/>
            </a:br>
            <a:r>
              <a:rPr lang="fr-FR" sz="3600" dirty="0"/>
              <a:t/>
            </a:r>
            <a:br>
              <a:rPr lang="fr-FR" sz="3600" dirty="0"/>
            </a:br>
            <a:r>
              <a:rPr lang="fr-FR" sz="3600" dirty="0"/>
              <a:t>1</a:t>
            </a:r>
            <a:r>
              <a:rPr lang="fr-FR" sz="3600" dirty="0" smtClean="0"/>
              <a:t>- </a:t>
            </a:r>
            <a:r>
              <a:rPr lang="fr-FR" sz="3600" dirty="0" smtClean="0">
                <a:solidFill>
                  <a:srgbClr val="1F497D"/>
                </a:solidFill>
                <a:latin typeface="Calibri" panose="020F0502020204030204" pitchFamily="34" charset="0"/>
              </a:rPr>
              <a:t>Besoins en logements</a:t>
            </a:r>
            <a:r>
              <a:rPr lang="fr-FR" sz="3600" dirty="0"/>
              <a:t/>
            </a:r>
            <a:br>
              <a:rPr lang="fr-FR" sz="3600" dirty="0"/>
            </a:br>
            <a:endParaRPr lang="fr-FR" sz="4000" dirty="0"/>
          </a:p>
        </p:txBody>
      </p:sp>
      <p:sp>
        <p:nvSpPr>
          <p:cNvPr id="4" name="Espace réservé du numéro de diapositive 3"/>
          <p:cNvSpPr>
            <a:spLocks noGrp="1"/>
          </p:cNvSpPr>
          <p:nvPr>
            <p:ph type="sldNum" sz="quarter" idx="12"/>
          </p:nvPr>
        </p:nvSpPr>
        <p:spPr/>
        <p:txBody>
          <a:bodyPr/>
          <a:lstStyle/>
          <a:p>
            <a:fld id="{5CC47802-085B-4511-B79F-8DB16DE4286C}" type="slidenum">
              <a:rPr lang="fr-FR" smtClean="0"/>
              <a:pPr/>
              <a:t>10</a:t>
            </a:fld>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124744"/>
            <a:ext cx="741045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2411760" y="6237312"/>
            <a:ext cx="2730235" cy="369332"/>
          </a:xfrm>
          <a:prstGeom prst="rect">
            <a:avLst/>
          </a:prstGeom>
          <a:noFill/>
        </p:spPr>
        <p:txBody>
          <a:bodyPr wrap="none" rtlCol="0">
            <a:spAutoFit/>
          </a:bodyPr>
          <a:lstStyle/>
          <a:p>
            <a:r>
              <a:rPr lang="fr-FR" dirty="0" smtClean="0"/>
              <a:t>Un scénario Omphale 2018</a:t>
            </a:r>
            <a:endParaRPr lang="fr-FR" dirty="0"/>
          </a:p>
        </p:txBody>
      </p:sp>
    </p:spTree>
    <p:extLst>
      <p:ext uri="{BB962C8B-B14F-4D97-AF65-F5344CB8AC3E}">
        <p14:creationId xmlns:p14="http://schemas.microsoft.com/office/powerpoint/2010/main" val="2848428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N</a:t>
            </a:r>
            <a:br>
              <a:rPr lang="fr-FR" sz="3600" dirty="0" smtClean="0"/>
            </a:br>
            <a:r>
              <a:rPr lang="fr-FR" sz="3600" dirty="0"/>
              <a:t/>
            </a:r>
            <a:br>
              <a:rPr lang="fr-FR" sz="3600" dirty="0"/>
            </a:br>
            <a:r>
              <a:rPr lang="fr-FR" sz="3600" dirty="0"/>
              <a:t>1</a:t>
            </a:r>
            <a:r>
              <a:rPr lang="fr-FR" sz="3600" dirty="0" smtClean="0"/>
              <a:t>- </a:t>
            </a:r>
            <a:r>
              <a:rPr lang="fr-FR" sz="3600" dirty="0" smtClean="0">
                <a:solidFill>
                  <a:srgbClr val="1F497D"/>
                </a:solidFill>
                <a:latin typeface="Calibri" panose="020F0502020204030204" pitchFamily="34" charset="0"/>
              </a:rPr>
              <a:t>Besoins en logements</a:t>
            </a:r>
            <a:r>
              <a:rPr lang="fr-FR" sz="3600" dirty="0"/>
              <a:t/>
            </a:r>
            <a:br>
              <a:rPr lang="fr-FR" sz="3600" dirty="0"/>
            </a:br>
            <a:endParaRPr lang="fr-FR" sz="4000" dirty="0"/>
          </a:p>
        </p:txBody>
      </p:sp>
      <p:sp>
        <p:nvSpPr>
          <p:cNvPr id="4" name="Espace réservé du numéro de diapositive 3"/>
          <p:cNvSpPr>
            <a:spLocks noGrp="1"/>
          </p:cNvSpPr>
          <p:nvPr>
            <p:ph type="sldNum" sz="quarter" idx="12"/>
          </p:nvPr>
        </p:nvSpPr>
        <p:spPr/>
        <p:txBody>
          <a:bodyPr/>
          <a:lstStyle/>
          <a:p>
            <a:fld id="{5CC47802-085B-4511-B79F-8DB16DE4286C}" type="slidenum">
              <a:rPr lang="fr-FR" smtClean="0"/>
              <a:pPr/>
              <a:t>11</a:t>
            </a:fld>
            <a:endParaRPr lang="fr-FR" dirty="0"/>
          </a:p>
        </p:txBody>
      </p:sp>
      <p:sp>
        <p:nvSpPr>
          <p:cNvPr id="5" name="Espace réservé du contenu 2"/>
          <p:cNvSpPr txBox="1">
            <a:spLocks/>
          </p:cNvSpPr>
          <p:nvPr/>
        </p:nvSpPr>
        <p:spPr>
          <a:xfrm>
            <a:off x="395536" y="1556792"/>
            <a:ext cx="8229600" cy="4525963"/>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Clr>
                <a:srgbClr val="DF9A1A"/>
              </a:buClr>
              <a:buFont typeface="Wingdings" panose="05000000000000000000" pitchFamily="2" charset="2"/>
              <a:buChar char="Ø"/>
              <a:defRPr sz="3200" kern="1200">
                <a:solidFill>
                  <a:srgbClr val="6A6D90"/>
                </a:solidFill>
                <a:latin typeface="Arial" panose="020B0604020202020204" pitchFamily="34" charset="0"/>
                <a:ea typeface="+mn-ea"/>
                <a:cs typeface="Arial" panose="020B0604020202020204" pitchFamily="34" charset="0"/>
              </a:defRPr>
            </a:lvl1pPr>
            <a:lvl2pPr marL="742950" indent="-285750" algn="just" defTabSz="914400" rtl="0" eaLnBrk="1" latinLnBrk="0" hangingPunct="1">
              <a:spcBef>
                <a:spcPct val="20000"/>
              </a:spcBef>
              <a:buClr>
                <a:srgbClr val="A7B73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spcBef>
                <a:spcPct val="20000"/>
              </a:spcBef>
              <a:buClr>
                <a:srgbClr val="6A6D90"/>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Aft>
                <a:spcPts val="1800"/>
              </a:spcAft>
              <a:buNone/>
            </a:pPr>
            <a:endParaRPr lang="fr-FR" sz="800" dirty="0" smtClean="0"/>
          </a:p>
          <a:p>
            <a:pPr>
              <a:spcAft>
                <a:spcPts val="1800"/>
              </a:spcAft>
            </a:pPr>
            <a:endParaRPr lang="fr-FR" sz="2000" dirty="0"/>
          </a:p>
          <a:p>
            <a:pPr>
              <a:spcAft>
                <a:spcPts val="1800"/>
              </a:spcAft>
            </a:pPr>
            <a:endParaRPr lang="fr-FR" sz="2400" dirty="0" smtClean="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4549" y="1772816"/>
            <a:ext cx="755378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422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N</a:t>
            </a:r>
            <a:br>
              <a:rPr lang="fr-FR" sz="3600" dirty="0" smtClean="0"/>
            </a:br>
            <a:r>
              <a:rPr lang="fr-FR" sz="3600" dirty="0"/>
              <a:t/>
            </a:r>
            <a:br>
              <a:rPr lang="fr-FR" sz="3600" dirty="0"/>
            </a:br>
            <a:r>
              <a:rPr lang="fr-FR" sz="3600" dirty="0"/>
              <a:t>1</a:t>
            </a:r>
            <a:r>
              <a:rPr lang="fr-FR" sz="3600" dirty="0" smtClean="0"/>
              <a:t>- </a:t>
            </a:r>
            <a:r>
              <a:rPr lang="fr-FR" sz="3600" dirty="0" smtClean="0">
                <a:solidFill>
                  <a:srgbClr val="1F497D"/>
                </a:solidFill>
                <a:latin typeface="Calibri" panose="020F0502020204030204" pitchFamily="34" charset="0"/>
              </a:rPr>
              <a:t>Besoins en logements</a:t>
            </a:r>
            <a:r>
              <a:rPr lang="fr-FR" sz="3600" dirty="0"/>
              <a:t/>
            </a:r>
            <a:br>
              <a:rPr lang="fr-FR" sz="3600" dirty="0"/>
            </a:br>
            <a:endParaRPr lang="fr-FR" sz="4000" dirty="0"/>
          </a:p>
        </p:txBody>
      </p:sp>
      <p:sp>
        <p:nvSpPr>
          <p:cNvPr id="3" name="Espace réservé du contenu 2"/>
          <p:cNvSpPr>
            <a:spLocks noGrp="1"/>
          </p:cNvSpPr>
          <p:nvPr>
            <p:ph idx="1"/>
          </p:nvPr>
        </p:nvSpPr>
        <p:spPr>
          <a:xfrm>
            <a:off x="452118" y="1700807"/>
            <a:ext cx="8229600" cy="5157193"/>
          </a:xfrm>
        </p:spPr>
        <p:txBody>
          <a:bodyPr>
            <a:normAutofit/>
          </a:bodyPr>
          <a:lstStyle/>
          <a:p>
            <a:pPr marL="0" indent="0">
              <a:buNone/>
            </a:pPr>
            <a:r>
              <a:rPr lang="fr-FR" dirty="0"/>
              <a:t> </a:t>
            </a:r>
          </a:p>
          <a:p>
            <a:pPr marL="0" indent="0">
              <a:buNone/>
            </a:pPr>
            <a:r>
              <a:rPr lang="fr-FR" dirty="0"/>
              <a:t> </a:t>
            </a:r>
          </a:p>
          <a:p>
            <a:endParaRPr lang="fr-FR" dirty="0"/>
          </a:p>
        </p:txBody>
      </p:sp>
      <p:sp>
        <p:nvSpPr>
          <p:cNvPr id="4" name="Espace réservé du numéro de diapositive 3"/>
          <p:cNvSpPr>
            <a:spLocks noGrp="1"/>
          </p:cNvSpPr>
          <p:nvPr>
            <p:ph type="sldNum" sz="quarter" idx="12"/>
          </p:nvPr>
        </p:nvSpPr>
        <p:spPr/>
        <p:txBody>
          <a:bodyPr/>
          <a:lstStyle/>
          <a:p>
            <a:fld id="{5CC47802-085B-4511-B79F-8DB16DE4286C}" type="slidenum">
              <a:rPr lang="fr-FR" smtClean="0"/>
              <a:pPr/>
              <a:t>12</a:t>
            </a:fld>
            <a:endParaRPr lang="fr-FR" dirty="0"/>
          </a:p>
        </p:txBody>
      </p:sp>
      <p:sp>
        <p:nvSpPr>
          <p:cNvPr id="5" name="Espace réservé du contenu 2"/>
          <p:cNvSpPr txBox="1">
            <a:spLocks/>
          </p:cNvSpPr>
          <p:nvPr/>
        </p:nvSpPr>
        <p:spPr>
          <a:xfrm>
            <a:off x="395536" y="1556792"/>
            <a:ext cx="8229600" cy="4525963"/>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Clr>
                <a:srgbClr val="DF9A1A"/>
              </a:buClr>
              <a:buFont typeface="Wingdings" panose="05000000000000000000" pitchFamily="2" charset="2"/>
              <a:buChar char="Ø"/>
              <a:defRPr sz="3200" kern="1200">
                <a:solidFill>
                  <a:srgbClr val="6A6D90"/>
                </a:solidFill>
                <a:latin typeface="Arial" panose="020B0604020202020204" pitchFamily="34" charset="0"/>
                <a:ea typeface="+mn-ea"/>
                <a:cs typeface="Arial" panose="020B0604020202020204" pitchFamily="34" charset="0"/>
              </a:defRPr>
            </a:lvl1pPr>
            <a:lvl2pPr marL="742950" indent="-285750" algn="just" defTabSz="914400" rtl="0" eaLnBrk="1" latinLnBrk="0" hangingPunct="1">
              <a:spcBef>
                <a:spcPct val="20000"/>
              </a:spcBef>
              <a:buClr>
                <a:srgbClr val="A7B73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spcBef>
                <a:spcPct val="20000"/>
              </a:spcBef>
              <a:buClr>
                <a:srgbClr val="6A6D90"/>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800"/>
              </a:spcAft>
            </a:pPr>
            <a:r>
              <a:rPr lang="fr-FR" sz="2300" dirty="0" smtClean="0"/>
              <a:t>En BFC, si on prolonge simplement les tendance passée (scénario central), des besoins estimés e</a:t>
            </a:r>
            <a:r>
              <a:rPr lang="fr-FR" sz="1900" dirty="0" smtClean="0"/>
              <a:t>ntre 40 et 50 000 logements sur la période 2020-2025</a:t>
            </a:r>
          </a:p>
          <a:p>
            <a:pPr lvl="1">
              <a:spcAft>
                <a:spcPts val="1800"/>
              </a:spcAft>
            </a:pPr>
            <a:r>
              <a:rPr lang="fr-FR" sz="1900" dirty="0" smtClean="0"/>
              <a:t>8 000 pour les ménages non ou mal logés</a:t>
            </a:r>
          </a:p>
          <a:p>
            <a:pPr lvl="1">
              <a:spcAft>
                <a:spcPts val="1800"/>
              </a:spcAft>
            </a:pPr>
            <a:r>
              <a:rPr lang="fr-FR" sz="1900" dirty="0" smtClean="0"/>
              <a:t>26 000 ménages supplémentaires</a:t>
            </a:r>
          </a:p>
          <a:p>
            <a:pPr lvl="1">
              <a:spcAft>
                <a:spcPts val="1800"/>
              </a:spcAft>
            </a:pPr>
            <a:r>
              <a:rPr lang="fr-FR" sz="1900" dirty="0" smtClean="0"/>
              <a:t> 6 000 à 16 000 logements pour le renouvellement du parc et l’évolution du nombre de logements vacants et de résidences secondaires</a:t>
            </a:r>
          </a:p>
          <a:p>
            <a:pPr>
              <a:spcAft>
                <a:spcPts val="1800"/>
              </a:spcAft>
            </a:pPr>
            <a:r>
              <a:rPr lang="fr-FR" sz="1600" dirty="0" smtClean="0"/>
              <a:t>Scénario population basse et population haute plus un scénario au niveau EPCI favorisant le maintien de la population dans les grands EPCI urbains</a:t>
            </a:r>
          </a:p>
          <a:p>
            <a:pPr>
              <a:spcAft>
                <a:spcPts val="1800"/>
              </a:spcAft>
            </a:pPr>
            <a:endParaRPr lang="fr-FR" sz="2000" dirty="0"/>
          </a:p>
          <a:p>
            <a:pPr>
              <a:spcAft>
                <a:spcPts val="1800"/>
              </a:spcAft>
            </a:pPr>
            <a:endParaRPr lang="fr-FR" sz="2400" dirty="0" smtClean="0"/>
          </a:p>
        </p:txBody>
      </p:sp>
    </p:spTree>
    <p:extLst>
      <p:ext uri="{BB962C8B-B14F-4D97-AF65-F5344CB8AC3E}">
        <p14:creationId xmlns:p14="http://schemas.microsoft.com/office/powerpoint/2010/main" val="1463608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N</a:t>
            </a:r>
            <a:br>
              <a:rPr lang="fr-FR" sz="3600" dirty="0" smtClean="0"/>
            </a:br>
            <a:r>
              <a:rPr lang="fr-FR" sz="3600" dirty="0"/>
              <a:t/>
            </a:r>
            <a:br>
              <a:rPr lang="fr-FR" sz="3600" dirty="0"/>
            </a:br>
            <a:r>
              <a:rPr lang="fr-FR" sz="3600" dirty="0" smtClean="0"/>
              <a:t>2- </a:t>
            </a:r>
            <a:r>
              <a:rPr lang="fr-FR" sz="3600" dirty="0" smtClean="0">
                <a:solidFill>
                  <a:srgbClr val="1F497D"/>
                </a:solidFill>
                <a:latin typeface="Calibri" panose="020F0502020204030204" pitchFamily="34" charset="0"/>
              </a:rPr>
              <a:t>Besoins en logements</a:t>
            </a:r>
            <a:r>
              <a:rPr lang="fr-FR" sz="3600" dirty="0"/>
              <a:t/>
            </a:r>
            <a:br>
              <a:rPr lang="fr-FR" sz="3600" dirty="0"/>
            </a:br>
            <a:endParaRPr lang="fr-FR" sz="4000" dirty="0"/>
          </a:p>
        </p:txBody>
      </p:sp>
      <p:sp>
        <p:nvSpPr>
          <p:cNvPr id="4" name="Espace réservé du numéro de diapositive 3"/>
          <p:cNvSpPr>
            <a:spLocks noGrp="1"/>
          </p:cNvSpPr>
          <p:nvPr>
            <p:ph type="sldNum" sz="quarter" idx="12"/>
          </p:nvPr>
        </p:nvSpPr>
        <p:spPr/>
        <p:txBody>
          <a:bodyPr/>
          <a:lstStyle/>
          <a:p>
            <a:fld id="{5CC47802-085B-4511-B79F-8DB16DE4286C}" type="slidenum">
              <a:rPr lang="fr-FR" smtClean="0"/>
              <a:pPr/>
              <a:t>13</a:t>
            </a:fld>
            <a:endParaRPr lang="fr-FR" dirty="0"/>
          </a:p>
        </p:txBody>
      </p:sp>
      <p:sp>
        <p:nvSpPr>
          <p:cNvPr id="5" name="Espace réservé du contenu 2"/>
          <p:cNvSpPr txBox="1">
            <a:spLocks/>
          </p:cNvSpPr>
          <p:nvPr/>
        </p:nvSpPr>
        <p:spPr>
          <a:xfrm>
            <a:off x="395536" y="1556792"/>
            <a:ext cx="8229600" cy="4525963"/>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Clr>
                <a:srgbClr val="DF9A1A"/>
              </a:buClr>
              <a:buFont typeface="Wingdings" panose="05000000000000000000" pitchFamily="2" charset="2"/>
              <a:buChar char="Ø"/>
              <a:defRPr sz="3200" kern="1200">
                <a:solidFill>
                  <a:srgbClr val="6A6D90"/>
                </a:solidFill>
                <a:latin typeface="Arial" panose="020B0604020202020204" pitchFamily="34" charset="0"/>
                <a:ea typeface="+mn-ea"/>
                <a:cs typeface="Arial" panose="020B0604020202020204" pitchFamily="34" charset="0"/>
              </a:defRPr>
            </a:lvl1pPr>
            <a:lvl2pPr marL="742950" indent="-285750" algn="just" defTabSz="914400" rtl="0" eaLnBrk="1" latinLnBrk="0" hangingPunct="1">
              <a:spcBef>
                <a:spcPct val="20000"/>
              </a:spcBef>
              <a:buClr>
                <a:srgbClr val="A7B73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spcBef>
                <a:spcPct val="20000"/>
              </a:spcBef>
              <a:buClr>
                <a:srgbClr val="6A6D90"/>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Aft>
                <a:spcPts val="1800"/>
              </a:spcAft>
              <a:buNone/>
            </a:pPr>
            <a:endParaRPr lang="fr-FR" sz="800" dirty="0" smtClean="0"/>
          </a:p>
          <a:p>
            <a:pPr>
              <a:spcAft>
                <a:spcPts val="1800"/>
              </a:spcAft>
            </a:pPr>
            <a:endParaRPr lang="fr-FR" sz="2000" dirty="0"/>
          </a:p>
          <a:p>
            <a:pPr>
              <a:spcAft>
                <a:spcPts val="1800"/>
              </a:spcAft>
            </a:pPr>
            <a:endParaRPr lang="fr-FR" sz="2400" dirty="0" smtClean="0"/>
          </a:p>
        </p:txBody>
      </p:sp>
      <p:sp>
        <p:nvSpPr>
          <p:cNvPr id="3" name="Espace réservé du contenu 2"/>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868" y="548680"/>
            <a:ext cx="8602935" cy="608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988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N</a:t>
            </a:r>
            <a:br>
              <a:rPr lang="fr-FR" sz="3600" dirty="0" smtClean="0"/>
            </a:br>
            <a:r>
              <a:rPr lang="fr-FR" sz="3600" dirty="0"/>
              <a:t/>
            </a:r>
            <a:br>
              <a:rPr lang="fr-FR" sz="3600" dirty="0"/>
            </a:br>
            <a:r>
              <a:rPr lang="fr-FR" sz="3600" dirty="0" smtClean="0"/>
              <a:t>1- </a:t>
            </a:r>
            <a:r>
              <a:rPr lang="fr-FR" sz="3600" dirty="0" smtClean="0">
                <a:solidFill>
                  <a:srgbClr val="1F497D"/>
                </a:solidFill>
                <a:latin typeface="Calibri" panose="020F0502020204030204" pitchFamily="34" charset="0"/>
              </a:rPr>
              <a:t>Besoins en logements</a:t>
            </a:r>
            <a:r>
              <a:rPr lang="fr-FR" sz="3600" dirty="0"/>
              <a:t/>
            </a:r>
            <a:br>
              <a:rPr lang="fr-FR" sz="3600" dirty="0"/>
            </a:br>
            <a:endParaRPr lang="fr-FR" sz="4000" dirty="0"/>
          </a:p>
        </p:txBody>
      </p:sp>
      <p:sp>
        <p:nvSpPr>
          <p:cNvPr id="3" name="Espace réservé du contenu 2"/>
          <p:cNvSpPr>
            <a:spLocks noGrp="1"/>
          </p:cNvSpPr>
          <p:nvPr>
            <p:ph idx="1"/>
          </p:nvPr>
        </p:nvSpPr>
        <p:spPr>
          <a:xfrm>
            <a:off x="452118" y="1700807"/>
            <a:ext cx="8229600" cy="5157193"/>
          </a:xfrm>
        </p:spPr>
        <p:txBody>
          <a:bodyPr>
            <a:normAutofit/>
          </a:bodyPr>
          <a:lstStyle/>
          <a:p>
            <a:pPr marL="0" indent="0">
              <a:buNone/>
            </a:pPr>
            <a:r>
              <a:rPr lang="fr-FR" dirty="0"/>
              <a:t> </a:t>
            </a:r>
          </a:p>
          <a:p>
            <a:pPr marL="0" indent="0">
              <a:buNone/>
            </a:pPr>
            <a:r>
              <a:rPr lang="fr-FR" dirty="0"/>
              <a:t> </a:t>
            </a:r>
          </a:p>
          <a:p>
            <a:endParaRPr lang="fr-FR" dirty="0"/>
          </a:p>
        </p:txBody>
      </p:sp>
      <p:sp>
        <p:nvSpPr>
          <p:cNvPr id="4" name="Espace réservé du numéro de diapositive 3"/>
          <p:cNvSpPr>
            <a:spLocks noGrp="1"/>
          </p:cNvSpPr>
          <p:nvPr>
            <p:ph type="sldNum" sz="quarter" idx="12"/>
          </p:nvPr>
        </p:nvSpPr>
        <p:spPr/>
        <p:txBody>
          <a:bodyPr/>
          <a:lstStyle/>
          <a:p>
            <a:fld id="{5CC47802-085B-4511-B79F-8DB16DE4286C}" type="slidenum">
              <a:rPr lang="fr-FR" smtClean="0"/>
              <a:pPr/>
              <a:t>14</a:t>
            </a:fld>
            <a:endParaRPr lang="fr-FR" dirty="0"/>
          </a:p>
        </p:txBody>
      </p:sp>
      <p:sp>
        <p:nvSpPr>
          <p:cNvPr id="5" name="Espace réservé du contenu 2"/>
          <p:cNvSpPr txBox="1">
            <a:spLocks/>
          </p:cNvSpPr>
          <p:nvPr/>
        </p:nvSpPr>
        <p:spPr>
          <a:xfrm>
            <a:off x="395536" y="1556792"/>
            <a:ext cx="8229600" cy="4525963"/>
          </a:xfrm>
          <a:prstGeom prst="rect">
            <a:avLst/>
          </a:prstGeom>
        </p:spPr>
        <p:txBody>
          <a:bodyPr vert="horz" lIns="91440" tIns="45720" rIns="91440" bIns="45720" rtlCol="0">
            <a:normAutofit lnSpcReduction="10000"/>
          </a:bodyPr>
          <a:lstStyle>
            <a:lvl1pPr marL="342900" indent="-342900" algn="just" defTabSz="914400" rtl="0" eaLnBrk="1" latinLnBrk="0" hangingPunct="1">
              <a:spcBef>
                <a:spcPct val="20000"/>
              </a:spcBef>
              <a:buClr>
                <a:srgbClr val="DF9A1A"/>
              </a:buClr>
              <a:buFont typeface="Wingdings" panose="05000000000000000000" pitchFamily="2" charset="2"/>
              <a:buChar char="Ø"/>
              <a:defRPr sz="3200" kern="1200">
                <a:solidFill>
                  <a:srgbClr val="6A6D90"/>
                </a:solidFill>
                <a:latin typeface="Arial" panose="020B0604020202020204" pitchFamily="34" charset="0"/>
                <a:ea typeface="+mn-ea"/>
                <a:cs typeface="Arial" panose="020B0604020202020204" pitchFamily="34" charset="0"/>
              </a:defRPr>
            </a:lvl1pPr>
            <a:lvl2pPr marL="742950" indent="-285750" algn="just" defTabSz="914400" rtl="0" eaLnBrk="1" latinLnBrk="0" hangingPunct="1">
              <a:spcBef>
                <a:spcPct val="20000"/>
              </a:spcBef>
              <a:buClr>
                <a:srgbClr val="A7B73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spcBef>
                <a:spcPct val="20000"/>
              </a:spcBef>
              <a:buClr>
                <a:srgbClr val="6A6D90"/>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800"/>
              </a:spcAft>
            </a:pPr>
            <a:r>
              <a:rPr lang="fr-FR" sz="2300" dirty="0" smtClean="0"/>
              <a:t>Des besoins théoriques mais des actions nécessaires</a:t>
            </a:r>
          </a:p>
          <a:p>
            <a:r>
              <a:rPr lang="fr-FR" sz="2300" dirty="0"/>
              <a:t>Renforcer l’attractivité résidentielle d’une grande collectivité (scénario urbain) nécessite :</a:t>
            </a:r>
          </a:p>
          <a:p>
            <a:pPr lvl="1"/>
            <a:r>
              <a:rPr lang="fr-FR" sz="1900" dirty="0" smtClean="0"/>
              <a:t>une </a:t>
            </a:r>
            <a:r>
              <a:rPr lang="fr-FR" sz="1900" dirty="0"/>
              <a:t>évolution de l’emploi favorable </a:t>
            </a:r>
            <a:r>
              <a:rPr lang="fr-FR" sz="1900" dirty="0" smtClean="0"/>
              <a:t>;</a:t>
            </a:r>
            <a:endParaRPr lang="fr-FR" sz="1900" dirty="0"/>
          </a:p>
          <a:p>
            <a:pPr lvl="1"/>
            <a:r>
              <a:rPr lang="fr-FR" sz="1900" dirty="0"/>
              <a:t>une offre de logement adaptée (qualité, forme urbaine, typologie) à un coût compétitif par rapport aux territoires périurbains quand on banalise les déplacements ;</a:t>
            </a:r>
          </a:p>
          <a:p>
            <a:pPr lvl="1"/>
            <a:r>
              <a:rPr lang="fr-FR" sz="1900" dirty="0"/>
              <a:t>une réflexion sur le parc existant et le renouvellement urbain. Un bon produit est moins attractif si le reste de l’environnement est dégradé ;</a:t>
            </a:r>
          </a:p>
          <a:p>
            <a:pPr lvl="1"/>
            <a:r>
              <a:rPr lang="fr-FR" sz="1900" dirty="0"/>
              <a:t>faire attention au seul critère de densité ;</a:t>
            </a:r>
          </a:p>
          <a:p>
            <a:pPr lvl="1"/>
            <a:r>
              <a:rPr lang="fr-FR" sz="1900" dirty="0"/>
              <a:t>une offre d’équipements et de transports ;</a:t>
            </a:r>
          </a:p>
          <a:p>
            <a:pPr lvl="1"/>
            <a:r>
              <a:rPr lang="fr-FR" sz="1900" dirty="0"/>
              <a:t>p</a:t>
            </a:r>
            <a:r>
              <a:rPr lang="fr-FR" sz="1900" dirty="0" smtClean="0"/>
              <a:t>ériurbanisation </a:t>
            </a:r>
            <a:r>
              <a:rPr lang="fr-FR" sz="1900" dirty="0"/>
              <a:t>intra-EPCI vs extra-EPCI</a:t>
            </a:r>
          </a:p>
          <a:p>
            <a:pPr lvl="1">
              <a:spcAft>
                <a:spcPts val="1800"/>
              </a:spcAft>
            </a:pPr>
            <a:endParaRPr lang="fr-FR" sz="800" dirty="0" smtClean="0"/>
          </a:p>
          <a:p>
            <a:pPr>
              <a:spcAft>
                <a:spcPts val="1800"/>
              </a:spcAft>
            </a:pPr>
            <a:endParaRPr lang="fr-FR" sz="2000" dirty="0"/>
          </a:p>
          <a:p>
            <a:pPr>
              <a:spcAft>
                <a:spcPts val="1800"/>
              </a:spcAft>
            </a:pPr>
            <a:endParaRPr lang="fr-FR" sz="2400" dirty="0" smtClean="0"/>
          </a:p>
        </p:txBody>
      </p:sp>
    </p:spTree>
    <p:extLst>
      <p:ext uri="{BB962C8B-B14F-4D97-AF65-F5344CB8AC3E}">
        <p14:creationId xmlns:p14="http://schemas.microsoft.com/office/powerpoint/2010/main" val="3081227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N</a:t>
            </a:r>
            <a:br>
              <a:rPr lang="fr-FR" sz="3600" dirty="0" smtClean="0"/>
            </a:br>
            <a:r>
              <a:rPr lang="fr-FR" sz="3600" dirty="0"/>
              <a:t/>
            </a:r>
            <a:br>
              <a:rPr lang="fr-FR" sz="3600" dirty="0"/>
            </a:br>
            <a:r>
              <a:rPr lang="fr-FR" sz="3600" dirty="0"/>
              <a:t>1</a:t>
            </a:r>
            <a:r>
              <a:rPr lang="fr-FR" sz="3600" dirty="0" smtClean="0"/>
              <a:t>- </a:t>
            </a:r>
            <a:r>
              <a:rPr lang="fr-FR" sz="3600" dirty="0" smtClean="0">
                <a:solidFill>
                  <a:srgbClr val="1F497D"/>
                </a:solidFill>
                <a:latin typeface="Calibri" panose="020F0502020204030204" pitchFamily="34" charset="0"/>
              </a:rPr>
              <a:t>Besoins en logements</a:t>
            </a:r>
            <a:r>
              <a:rPr lang="fr-FR" sz="3600" dirty="0"/>
              <a:t/>
            </a:r>
            <a:br>
              <a:rPr lang="fr-FR" sz="3600" dirty="0"/>
            </a:br>
            <a:endParaRPr lang="fr-FR" sz="4000" dirty="0"/>
          </a:p>
        </p:txBody>
      </p:sp>
      <p:sp>
        <p:nvSpPr>
          <p:cNvPr id="3" name="Espace réservé du contenu 2"/>
          <p:cNvSpPr>
            <a:spLocks noGrp="1"/>
          </p:cNvSpPr>
          <p:nvPr>
            <p:ph idx="1"/>
          </p:nvPr>
        </p:nvSpPr>
        <p:spPr>
          <a:xfrm>
            <a:off x="452118" y="1700807"/>
            <a:ext cx="8229600" cy="5157193"/>
          </a:xfrm>
        </p:spPr>
        <p:txBody>
          <a:bodyPr>
            <a:normAutofit/>
          </a:bodyPr>
          <a:lstStyle/>
          <a:p>
            <a:pPr marL="0" indent="0">
              <a:buNone/>
            </a:pPr>
            <a:r>
              <a:rPr lang="fr-FR" dirty="0"/>
              <a:t> </a:t>
            </a:r>
          </a:p>
          <a:p>
            <a:pPr marL="0" indent="0">
              <a:buNone/>
            </a:pPr>
            <a:r>
              <a:rPr lang="fr-FR" dirty="0"/>
              <a:t> </a:t>
            </a:r>
          </a:p>
          <a:p>
            <a:endParaRPr lang="fr-FR" dirty="0"/>
          </a:p>
        </p:txBody>
      </p:sp>
      <p:sp>
        <p:nvSpPr>
          <p:cNvPr id="4" name="Espace réservé du numéro de diapositive 3"/>
          <p:cNvSpPr>
            <a:spLocks noGrp="1"/>
          </p:cNvSpPr>
          <p:nvPr>
            <p:ph type="sldNum" sz="quarter" idx="12"/>
          </p:nvPr>
        </p:nvSpPr>
        <p:spPr/>
        <p:txBody>
          <a:bodyPr/>
          <a:lstStyle/>
          <a:p>
            <a:fld id="{5CC47802-085B-4511-B79F-8DB16DE4286C}" type="slidenum">
              <a:rPr lang="fr-FR" smtClean="0"/>
              <a:pPr/>
              <a:t>15</a:t>
            </a:fld>
            <a:endParaRPr lang="fr-FR" dirty="0"/>
          </a:p>
        </p:txBody>
      </p:sp>
      <p:sp>
        <p:nvSpPr>
          <p:cNvPr id="5" name="Espace réservé du contenu 2"/>
          <p:cNvSpPr txBox="1">
            <a:spLocks/>
          </p:cNvSpPr>
          <p:nvPr/>
        </p:nvSpPr>
        <p:spPr>
          <a:xfrm>
            <a:off x="395536" y="1556792"/>
            <a:ext cx="8229600" cy="4525963"/>
          </a:xfrm>
          <a:prstGeom prst="rect">
            <a:avLst/>
          </a:prstGeom>
        </p:spPr>
        <p:txBody>
          <a:bodyPr vert="horz" lIns="91440" tIns="45720" rIns="91440" bIns="45720" rtlCol="0">
            <a:normAutofit fontScale="92500" lnSpcReduction="10000"/>
          </a:bodyPr>
          <a:lstStyle>
            <a:lvl1pPr marL="342900" indent="-342900" algn="just" defTabSz="914400" rtl="0" eaLnBrk="1" latinLnBrk="0" hangingPunct="1">
              <a:spcBef>
                <a:spcPct val="20000"/>
              </a:spcBef>
              <a:buClr>
                <a:srgbClr val="DF9A1A"/>
              </a:buClr>
              <a:buFont typeface="Wingdings" panose="05000000000000000000" pitchFamily="2" charset="2"/>
              <a:buChar char="Ø"/>
              <a:defRPr sz="3200" kern="1200">
                <a:solidFill>
                  <a:srgbClr val="6A6D90"/>
                </a:solidFill>
                <a:latin typeface="Arial" panose="020B0604020202020204" pitchFamily="34" charset="0"/>
                <a:ea typeface="+mn-ea"/>
                <a:cs typeface="Arial" panose="020B0604020202020204" pitchFamily="34" charset="0"/>
              </a:defRPr>
            </a:lvl1pPr>
            <a:lvl2pPr marL="742950" indent="-285750" algn="just" defTabSz="914400" rtl="0" eaLnBrk="1" latinLnBrk="0" hangingPunct="1">
              <a:spcBef>
                <a:spcPct val="20000"/>
              </a:spcBef>
              <a:buClr>
                <a:srgbClr val="A7B73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spcBef>
                <a:spcPct val="20000"/>
              </a:spcBef>
              <a:buClr>
                <a:srgbClr val="6A6D90"/>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400" dirty="0"/>
              <a:t>Solutionner le non ou le mal logement : </a:t>
            </a:r>
          </a:p>
          <a:p>
            <a:pPr lvl="1"/>
            <a:r>
              <a:rPr lang="fr-FR" sz="2000" dirty="0"/>
              <a:t>l</a:t>
            </a:r>
            <a:r>
              <a:rPr lang="fr-FR" sz="2000" dirty="0" smtClean="0"/>
              <a:t>ogement </a:t>
            </a:r>
            <a:r>
              <a:rPr lang="fr-FR" sz="2000" dirty="0"/>
              <a:t>à faible coût vs prix du </a:t>
            </a:r>
            <a:r>
              <a:rPr lang="fr-FR" sz="2000" dirty="0" smtClean="0"/>
              <a:t>neuf ;</a:t>
            </a:r>
            <a:endParaRPr lang="fr-FR" sz="2000" dirty="0"/>
          </a:p>
          <a:p>
            <a:pPr lvl="1"/>
            <a:r>
              <a:rPr lang="fr-FR" sz="2000" dirty="0" smtClean="0"/>
              <a:t>adaptation </a:t>
            </a:r>
            <a:r>
              <a:rPr lang="fr-FR" sz="2000" dirty="0"/>
              <a:t>de l’offre au besoin (grands logements vacants/petits ménages</a:t>
            </a:r>
            <a:r>
              <a:rPr lang="fr-FR" sz="2000" dirty="0" smtClean="0"/>
              <a:t>) ;</a:t>
            </a:r>
            <a:endParaRPr lang="fr-FR" sz="2000" dirty="0"/>
          </a:p>
          <a:p>
            <a:pPr lvl="1"/>
            <a:r>
              <a:rPr lang="fr-FR" sz="2000" dirty="0" smtClean="0"/>
              <a:t>un </a:t>
            </a:r>
            <a:r>
              <a:rPr lang="fr-FR" sz="2000" dirty="0"/>
              <a:t>parc social vacant dans des quartiers déjà en </a:t>
            </a:r>
            <a:r>
              <a:rPr lang="fr-FR" sz="2000" dirty="0" smtClean="0"/>
              <a:t>difficulté ;</a:t>
            </a:r>
            <a:endParaRPr lang="fr-FR" sz="2000" dirty="0"/>
          </a:p>
          <a:p>
            <a:pPr lvl="1"/>
            <a:r>
              <a:rPr lang="fr-FR" sz="2000" dirty="0" smtClean="0"/>
              <a:t>accompagnement médico-social ;</a:t>
            </a:r>
            <a:endParaRPr lang="fr-FR" sz="2000" dirty="0"/>
          </a:p>
          <a:p>
            <a:pPr lvl="1"/>
            <a:r>
              <a:rPr lang="fr-FR" sz="2000" dirty="0" smtClean="0"/>
              <a:t>comment </a:t>
            </a:r>
            <a:r>
              <a:rPr lang="fr-FR" sz="2000" dirty="0"/>
              <a:t>toucher certains publics cibles ?</a:t>
            </a:r>
          </a:p>
          <a:p>
            <a:r>
              <a:rPr lang="fr-FR" sz="2400" dirty="0"/>
              <a:t>Disparitions de logements/baisse de la vacance</a:t>
            </a:r>
          </a:p>
          <a:p>
            <a:pPr lvl="1"/>
            <a:r>
              <a:rPr lang="fr-FR" sz="2000" dirty="0" smtClean="0"/>
              <a:t>des incertitudes </a:t>
            </a:r>
            <a:r>
              <a:rPr lang="fr-FR" sz="2000" dirty="0"/>
              <a:t>sur les démolitions effectives dans le parc social (financement État vs finances du </a:t>
            </a:r>
            <a:r>
              <a:rPr lang="fr-FR" sz="2000" dirty="0" smtClean="0"/>
              <a:t>bailleur) sinon alimentation </a:t>
            </a:r>
            <a:r>
              <a:rPr lang="fr-FR" sz="2000" dirty="0"/>
              <a:t>de la </a:t>
            </a:r>
            <a:r>
              <a:rPr lang="fr-FR" sz="2000" dirty="0" smtClean="0"/>
              <a:t>vacance ;</a:t>
            </a:r>
            <a:endParaRPr lang="fr-FR" sz="2000" dirty="0"/>
          </a:p>
          <a:p>
            <a:pPr lvl="1"/>
            <a:r>
              <a:rPr lang="fr-FR" sz="2000" dirty="0" smtClean="0"/>
              <a:t>renforcer </a:t>
            </a:r>
            <a:r>
              <a:rPr lang="fr-FR" sz="2000" dirty="0"/>
              <a:t>la construction sur bâtiment existant favorise la baisse de la vacance mais un coût plus important pour les nouvelles </a:t>
            </a:r>
            <a:r>
              <a:rPr lang="fr-FR" sz="2000" dirty="0" smtClean="0"/>
              <a:t>constructions.</a:t>
            </a:r>
            <a:endParaRPr lang="fr-FR" sz="2000" dirty="0"/>
          </a:p>
          <a:p>
            <a:pPr lvl="1">
              <a:spcAft>
                <a:spcPts val="1800"/>
              </a:spcAft>
            </a:pPr>
            <a:endParaRPr lang="fr-FR" sz="800" dirty="0" smtClean="0"/>
          </a:p>
          <a:p>
            <a:pPr>
              <a:spcAft>
                <a:spcPts val="1800"/>
              </a:spcAft>
            </a:pPr>
            <a:endParaRPr lang="fr-FR" sz="2000" dirty="0"/>
          </a:p>
          <a:p>
            <a:pPr>
              <a:spcAft>
                <a:spcPts val="1800"/>
              </a:spcAft>
            </a:pPr>
            <a:endParaRPr lang="fr-FR" sz="2400" dirty="0" smtClean="0"/>
          </a:p>
        </p:txBody>
      </p:sp>
    </p:spTree>
    <p:extLst>
      <p:ext uri="{BB962C8B-B14F-4D97-AF65-F5344CB8AC3E}">
        <p14:creationId xmlns:p14="http://schemas.microsoft.com/office/powerpoint/2010/main" val="3506260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N</a:t>
            </a:r>
            <a:br>
              <a:rPr lang="fr-FR" sz="3600" dirty="0" smtClean="0"/>
            </a:br>
            <a:r>
              <a:rPr lang="fr-FR" sz="3600" dirty="0"/>
              <a:t/>
            </a:r>
            <a:br>
              <a:rPr lang="fr-FR" sz="3600" dirty="0"/>
            </a:br>
            <a:r>
              <a:rPr lang="fr-FR" sz="3600" dirty="0"/>
              <a:t>1</a:t>
            </a:r>
            <a:r>
              <a:rPr lang="fr-FR" sz="3600" dirty="0" smtClean="0"/>
              <a:t>- </a:t>
            </a:r>
            <a:r>
              <a:rPr lang="fr-FR" sz="3600" dirty="0" smtClean="0">
                <a:solidFill>
                  <a:srgbClr val="1F497D"/>
                </a:solidFill>
                <a:latin typeface="Calibri" panose="020F0502020204030204" pitchFamily="34" charset="0"/>
              </a:rPr>
              <a:t>Besoins en logements</a:t>
            </a:r>
            <a:r>
              <a:rPr lang="fr-FR" sz="3600" dirty="0"/>
              <a:t/>
            </a:r>
            <a:br>
              <a:rPr lang="fr-FR" sz="3600" dirty="0"/>
            </a:br>
            <a:endParaRPr lang="fr-FR" sz="4000" dirty="0"/>
          </a:p>
        </p:txBody>
      </p:sp>
      <p:sp>
        <p:nvSpPr>
          <p:cNvPr id="3" name="Espace réservé du contenu 2"/>
          <p:cNvSpPr>
            <a:spLocks noGrp="1"/>
          </p:cNvSpPr>
          <p:nvPr>
            <p:ph idx="1"/>
          </p:nvPr>
        </p:nvSpPr>
        <p:spPr>
          <a:xfrm>
            <a:off x="452118" y="1700807"/>
            <a:ext cx="8229600" cy="5157193"/>
          </a:xfrm>
        </p:spPr>
        <p:txBody>
          <a:bodyPr>
            <a:normAutofit/>
          </a:bodyPr>
          <a:lstStyle/>
          <a:p>
            <a:pPr marL="0" indent="0">
              <a:buNone/>
            </a:pPr>
            <a:r>
              <a:rPr lang="fr-FR" dirty="0"/>
              <a:t> </a:t>
            </a:r>
          </a:p>
          <a:p>
            <a:pPr marL="400050" lvl="1" indent="0">
              <a:buNone/>
            </a:pPr>
            <a:endParaRPr lang="fr-FR" dirty="0"/>
          </a:p>
          <a:p>
            <a:endParaRPr lang="fr-FR" dirty="0"/>
          </a:p>
        </p:txBody>
      </p:sp>
      <p:sp>
        <p:nvSpPr>
          <p:cNvPr id="4" name="Espace réservé du numéro de diapositive 3"/>
          <p:cNvSpPr>
            <a:spLocks noGrp="1"/>
          </p:cNvSpPr>
          <p:nvPr>
            <p:ph type="sldNum" sz="quarter" idx="12"/>
          </p:nvPr>
        </p:nvSpPr>
        <p:spPr/>
        <p:txBody>
          <a:bodyPr/>
          <a:lstStyle/>
          <a:p>
            <a:fld id="{5CC47802-085B-4511-B79F-8DB16DE4286C}" type="slidenum">
              <a:rPr lang="fr-FR" smtClean="0"/>
              <a:pPr/>
              <a:t>16</a:t>
            </a:fld>
            <a:endParaRPr lang="fr-FR" dirty="0"/>
          </a:p>
        </p:txBody>
      </p:sp>
      <p:sp>
        <p:nvSpPr>
          <p:cNvPr id="5" name="Espace réservé du contenu 2"/>
          <p:cNvSpPr txBox="1">
            <a:spLocks/>
          </p:cNvSpPr>
          <p:nvPr/>
        </p:nvSpPr>
        <p:spPr>
          <a:xfrm>
            <a:off x="395536" y="1556792"/>
            <a:ext cx="8229600" cy="4525963"/>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Clr>
                <a:srgbClr val="DF9A1A"/>
              </a:buClr>
              <a:buFont typeface="Wingdings" panose="05000000000000000000" pitchFamily="2" charset="2"/>
              <a:buChar char="Ø"/>
              <a:defRPr sz="3200" kern="1200">
                <a:solidFill>
                  <a:srgbClr val="6A6D90"/>
                </a:solidFill>
                <a:latin typeface="Arial" panose="020B0604020202020204" pitchFamily="34" charset="0"/>
                <a:ea typeface="+mn-ea"/>
                <a:cs typeface="Arial" panose="020B0604020202020204" pitchFamily="34" charset="0"/>
              </a:defRPr>
            </a:lvl1pPr>
            <a:lvl2pPr marL="742950" indent="-285750" algn="just" defTabSz="914400" rtl="0" eaLnBrk="1" latinLnBrk="0" hangingPunct="1">
              <a:spcBef>
                <a:spcPct val="20000"/>
              </a:spcBef>
              <a:buClr>
                <a:srgbClr val="A7B73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spcBef>
                <a:spcPct val="20000"/>
              </a:spcBef>
              <a:buClr>
                <a:srgbClr val="6A6D90"/>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400" dirty="0" smtClean="0"/>
              <a:t>Insee Analyse fin 2018</a:t>
            </a:r>
          </a:p>
          <a:p>
            <a:r>
              <a:rPr lang="fr-FR" sz="2400" dirty="0" smtClean="0"/>
              <a:t>Dossier </a:t>
            </a:r>
            <a:r>
              <a:rPr lang="fr-FR" sz="2400" dirty="0" err="1" smtClean="0"/>
              <a:t>Dreal</a:t>
            </a:r>
            <a:r>
              <a:rPr lang="fr-FR" sz="2400" dirty="0" smtClean="0"/>
              <a:t> au printemps 2019</a:t>
            </a:r>
          </a:p>
          <a:p>
            <a:pPr lvl="1"/>
            <a:r>
              <a:rPr lang="fr-FR" sz="2000" dirty="0"/>
              <a:t>Introduction sur l’importance d’évaluer les besoins en logements</a:t>
            </a:r>
          </a:p>
          <a:p>
            <a:pPr lvl="1"/>
            <a:r>
              <a:rPr lang="fr-FR" sz="2000" dirty="0"/>
              <a:t>Méthodologie</a:t>
            </a:r>
          </a:p>
          <a:p>
            <a:pPr lvl="1"/>
            <a:r>
              <a:rPr lang="fr-FR" sz="2000" dirty="0"/>
              <a:t>Présentation des résultats</a:t>
            </a:r>
          </a:p>
          <a:p>
            <a:pPr lvl="1"/>
            <a:r>
              <a:rPr lang="fr-FR" sz="2000" dirty="0"/>
              <a:t>Besoins vs actions</a:t>
            </a:r>
          </a:p>
          <a:p>
            <a:pPr lvl="1"/>
            <a:r>
              <a:rPr lang="fr-FR" sz="2000" dirty="0"/>
              <a:t>Fiches par EPCI (rétrospectif démographie et habitat, paramétrage, résultats avec décomposition des besoins</a:t>
            </a:r>
          </a:p>
          <a:p>
            <a:pPr lvl="1"/>
            <a:endParaRPr lang="fr-FR" sz="1600" dirty="0"/>
          </a:p>
          <a:p>
            <a:pPr lvl="2">
              <a:spcAft>
                <a:spcPts val="1800"/>
              </a:spcAft>
            </a:pPr>
            <a:endParaRPr lang="fr-FR" sz="400" dirty="0" smtClean="0"/>
          </a:p>
          <a:p>
            <a:pPr lvl="1">
              <a:spcAft>
                <a:spcPts val="1800"/>
              </a:spcAft>
            </a:pPr>
            <a:endParaRPr lang="fr-FR" sz="1600" dirty="0"/>
          </a:p>
          <a:p>
            <a:pPr lvl="1">
              <a:spcAft>
                <a:spcPts val="1800"/>
              </a:spcAft>
            </a:pPr>
            <a:endParaRPr lang="fr-FR" sz="2000" dirty="0" smtClean="0"/>
          </a:p>
        </p:txBody>
      </p:sp>
    </p:spTree>
    <p:extLst>
      <p:ext uri="{BB962C8B-B14F-4D97-AF65-F5344CB8AC3E}">
        <p14:creationId xmlns:p14="http://schemas.microsoft.com/office/powerpoint/2010/main" val="1621277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ORDRE DU JOUR</a:t>
            </a:r>
            <a:endParaRPr lang="fr-FR" dirty="0"/>
          </a:p>
        </p:txBody>
      </p:sp>
      <p:sp>
        <p:nvSpPr>
          <p:cNvPr id="3" name="Espace réservé du contenu 2"/>
          <p:cNvSpPr>
            <a:spLocks noGrp="1"/>
          </p:cNvSpPr>
          <p:nvPr>
            <p:ph idx="1"/>
          </p:nvPr>
        </p:nvSpPr>
        <p:spPr/>
        <p:txBody>
          <a:bodyPr>
            <a:noAutofit/>
          </a:bodyPr>
          <a:lstStyle/>
          <a:p>
            <a:pPr lvl="0">
              <a:buFont typeface="+mj-lt"/>
              <a:buAutoNum type="arabicPeriod"/>
              <a:tabLst>
                <a:tab pos="457200" algn="l"/>
              </a:tabLst>
            </a:pPr>
            <a:r>
              <a:rPr lang="fr-FR" sz="2800" b="1" dirty="0" smtClean="0">
                <a:solidFill>
                  <a:srgbClr val="1F497D"/>
                </a:solidFill>
                <a:latin typeface="Calibri" panose="020F0502020204030204" pitchFamily="34" charset="0"/>
                <a:ea typeface="Times New Roman" panose="02020603050405020304" pitchFamily="18" charset="0"/>
              </a:rPr>
              <a:t>Restitution </a:t>
            </a:r>
            <a:r>
              <a:rPr lang="fr-FR" sz="2800" b="1" dirty="0">
                <a:solidFill>
                  <a:srgbClr val="1F497D"/>
                </a:solidFill>
                <a:latin typeface="Calibri" panose="020F0502020204030204" pitchFamily="34" charset="0"/>
                <a:ea typeface="Times New Roman" panose="02020603050405020304" pitchFamily="18" charset="0"/>
              </a:rPr>
              <a:t>de l'étude sur les besoins en logement </a:t>
            </a:r>
            <a:r>
              <a:rPr lang="fr-FR" sz="2400" b="1" dirty="0" smtClean="0">
                <a:solidFill>
                  <a:srgbClr val="1F497D"/>
                </a:solidFill>
                <a:latin typeface="Calibri" panose="020F0502020204030204" pitchFamily="34" charset="0"/>
                <a:ea typeface="Times New Roman" panose="02020603050405020304" pitchFamily="18" charset="0"/>
              </a:rPr>
              <a:t>– </a:t>
            </a:r>
            <a:r>
              <a:rPr lang="fr-FR" sz="2400" b="1" i="1" dirty="0" smtClean="0">
                <a:solidFill>
                  <a:schemeClr val="tx1"/>
                </a:solidFill>
                <a:latin typeface="Calibri" panose="020F0502020204030204" pitchFamily="34" charset="0"/>
                <a:ea typeface="Times New Roman" panose="02020603050405020304" pitchFamily="18" charset="0"/>
              </a:rPr>
              <a:t>DREAL</a:t>
            </a:r>
          </a:p>
          <a:p>
            <a:pPr lvl="0">
              <a:buFont typeface="+mj-lt"/>
              <a:buAutoNum type="arabicPeriod"/>
              <a:tabLst>
                <a:tab pos="457200" algn="l"/>
              </a:tabLst>
            </a:pPr>
            <a:endParaRPr lang="fr-FR" sz="2400" b="1" dirty="0">
              <a:solidFill>
                <a:srgbClr val="1F497D"/>
              </a:solidFill>
              <a:latin typeface="Calibri" panose="020F0502020204030204" pitchFamily="34" charset="0"/>
              <a:ea typeface="Times New Roman" panose="02020603050405020304" pitchFamily="18" charset="0"/>
            </a:endParaRPr>
          </a:p>
          <a:p>
            <a:pPr lvl="0">
              <a:buFont typeface="+mj-lt"/>
              <a:buAutoNum type="arabicPeriod"/>
              <a:tabLst>
                <a:tab pos="457200" algn="l"/>
              </a:tabLst>
            </a:pPr>
            <a:r>
              <a:rPr lang="fr-FR" sz="2800" b="1" dirty="0" smtClean="0">
                <a:solidFill>
                  <a:srgbClr val="1F497D"/>
                </a:solidFill>
                <a:latin typeface="Calibri" panose="020F0502020204030204" pitchFamily="34" charset="0"/>
                <a:ea typeface="Times New Roman" panose="02020603050405020304" pitchFamily="18" charset="0"/>
              </a:rPr>
              <a:t>Présentation </a:t>
            </a:r>
            <a:r>
              <a:rPr lang="fr-FR" sz="2800" b="1" dirty="0">
                <a:solidFill>
                  <a:srgbClr val="1F497D"/>
                </a:solidFill>
                <a:latin typeface="Calibri" panose="020F0502020204030204" pitchFamily="34" charset="0"/>
                <a:ea typeface="Times New Roman" panose="02020603050405020304" pitchFamily="18" charset="0"/>
              </a:rPr>
              <a:t>de la Déclaration Sociale Nominative (DSN) </a:t>
            </a:r>
            <a:r>
              <a:rPr lang="fr-FR" sz="2400" b="1" dirty="0" smtClean="0">
                <a:solidFill>
                  <a:srgbClr val="1F497D"/>
                </a:solidFill>
                <a:latin typeface="Calibri" panose="020F0502020204030204" pitchFamily="34" charset="0"/>
                <a:ea typeface="Times New Roman" panose="02020603050405020304" pitchFamily="18" charset="0"/>
              </a:rPr>
              <a:t>– </a:t>
            </a:r>
            <a:r>
              <a:rPr lang="fr-FR" sz="2400" b="1" i="1" dirty="0" smtClean="0">
                <a:solidFill>
                  <a:schemeClr val="tx1"/>
                </a:solidFill>
                <a:latin typeface="Calibri" panose="020F0502020204030204" pitchFamily="34" charset="0"/>
                <a:ea typeface="Times New Roman" panose="02020603050405020304" pitchFamily="18" charset="0"/>
              </a:rPr>
              <a:t>Urssaf</a:t>
            </a:r>
          </a:p>
          <a:p>
            <a:pPr lvl="0">
              <a:buFont typeface="+mj-lt"/>
              <a:buAutoNum type="arabicPeriod"/>
              <a:tabLst>
                <a:tab pos="457200" algn="l"/>
              </a:tabLst>
            </a:pPr>
            <a:endParaRPr lang="fr-FR" sz="2400" b="1" dirty="0">
              <a:solidFill>
                <a:srgbClr val="1F497D"/>
              </a:solidFill>
              <a:latin typeface="Calibri" panose="020F0502020204030204" pitchFamily="34" charset="0"/>
              <a:ea typeface="Times New Roman" panose="02020603050405020304" pitchFamily="18" charset="0"/>
            </a:endParaRPr>
          </a:p>
          <a:p>
            <a:pPr lvl="0">
              <a:buFont typeface="+mj-lt"/>
              <a:buAutoNum type="arabicPeriod"/>
              <a:tabLst>
                <a:tab pos="457200" algn="l"/>
              </a:tabLst>
            </a:pPr>
            <a:r>
              <a:rPr lang="fr-FR" sz="2800" b="1" dirty="0" smtClean="0">
                <a:solidFill>
                  <a:srgbClr val="1F497D"/>
                </a:solidFill>
                <a:latin typeface="Calibri" panose="020F0502020204030204" pitchFamily="34" charset="0"/>
                <a:ea typeface="Times New Roman" panose="02020603050405020304" pitchFamily="18" charset="0"/>
              </a:rPr>
              <a:t>Présentation </a:t>
            </a:r>
            <a:r>
              <a:rPr lang="fr-FR" sz="2800" b="1" dirty="0">
                <a:solidFill>
                  <a:srgbClr val="1F497D"/>
                </a:solidFill>
                <a:latin typeface="Calibri" panose="020F0502020204030204" pitchFamily="34" charset="0"/>
                <a:ea typeface="Times New Roman" panose="02020603050405020304" pitchFamily="18" charset="0"/>
              </a:rPr>
              <a:t>de la Stratégie régionale de la connaissance </a:t>
            </a:r>
            <a:r>
              <a:rPr lang="fr-FR" sz="2400" b="1" dirty="0">
                <a:solidFill>
                  <a:srgbClr val="1F497D"/>
                </a:solidFill>
                <a:latin typeface="Calibri" panose="020F0502020204030204" pitchFamily="34" charset="0"/>
                <a:ea typeface="Times New Roman" panose="02020603050405020304" pitchFamily="18" charset="0"/>
              </a:rPr>
              <a:t>- </a:t>
            </a:r>
            <a:r>
              <a:rPr lang="fr-FR" sz="2400" b="1" i="1" dirty="0" err="1">
                <a:solidFill>
                  <a:schemeClr val="tx1"/>
                </a:solidFill>
                <a:latin typeface="Calibri" panose="020F0502020204030204" pitchFamily="34" charset="0"/>
                <a:ea typeface="Times New Roman" panose="02020603050405020304" pitchFamily="18" charset="0"/>
              </a:rPr>
              <a:t>Dreal</a:t>
            </a:r>
            <a:r>
              <a:rPr lang="fr-FR" sz="2400" b="1" i="1" dirty="0">
                <a:solidFill>
                  <a:schemeClr val="tx1"/>
                </a:solidFill>
                <a:latin typeface="Calibri" panose="020F0502020204030204" pitchFamily="34" charset="0"/>
                <a:ea typeface="Times New Roman" panose="02020603050405020304" pitchFamily="18" charset="0"/>
              </a:rPr>
              <a:t>/Conseil Régional </a:t>
            </a:r>
          </a:p>
        </p:txBody>
      </p:sp>
      <p:sp>
        <p:nvSpPr>
          <p:cNvPr id="4" name="Espace réservé du numéro de diapositive 3"/>
          <p:cNvSpPr>
            <a:spLocks noGrp="1"/>
          </p:cNvSpPr>
          <p:nvPr>
            <p:ph type="sldNum" sz="quarter" idx="12"/>
          </p:nvPr>
        </p:nvSpPr>
        <p:spPr/>
        <p:txBody>
          <a:bodyPr/>
          <a:lstStyle/>
          <a:p>
            <a:fld id="{5CC47802-085B-4511-B79F-8DB16DE4286C}" type="slidenum">
              <a:rPr lang="fr-FR" smtClean="0"/>
              <a:pPr/>
              <a:t>2</a:t>
            </a:fld>
            <a:endParaRPr lang="fr-FR" dirty="0"/>
          </a:p>
        </p:txBody>
      </p:sp>
    </p:spTree>
    <p:extLst>
      <p:ext uri="{BB962C8B-B14F-4D97-AF65-F5344CB8AC3E}">
        <p14:creationId xmlns:p14="http://schemas.microsoft.com/office/powerpoint/2010/main" val="3561567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
            </a:r>
            <a:br>
              <a:rPr lang="fr-FR" sz="3600" dirty="0" smtClean="0"/>
            </a:br>
            <a:r>
              <a:rPr lang="fr-FR" sz="3600" dirty="0"/>
              <a:t/>
            </a:r>
            <a:br>
              <a:rPr lang="fr-FR" sz="3600" dirty="0"/>
            </a:br>
            <a:r>
              <a:rPr lang="fr-FR" sz="3600" dirty="0" smtClean="0"/>
              <a:t>1- </a:t>
            </a:r>
            <a:r>
              <a:rPr lang="fr-FR" sz="3600" dirty="0" smtClean="0">
                <a:solidFill>
                  <a:srgbClr val="1F497D"/>
                </a:solidFill>
                <a:latin typeface="Calibri" panose="020F0502020204030204" pitchFamily="34" charset="0"/>
              </a:rPr>
              <a:t>Besoins en logements</a:t>
            </a:r>
            <a:r>
              <a:rPr lang="fr-FR" sz="3600" dirty="0"/>
              <a:t/>
            </a:r>
            <a:br>
              <a:rPr lang="fr-FR" sz="3600" dirty="0"/>
            </a:br>
            <a:endParaRPr lang="fr-FR" sz="4000" dirty="0"/>
          </a:p>
        </p:txBody>
      </p:sp>
      <p:sp>
        <p:nvSpPr>
          <p:cNvPr id="3" name="Espace réservé du contenu 2"/>
          <p:cNvSpPr>
            <a:spLocks noGrp="1"/>
          </p:cNvSpPr>
          <p:nvPr>
            <p:ph idx="1"/>
          </p:nvPr>
        </p:nvSpPr>
        <p:spPr>
          <a:xfrm>
            <a:off x="452118" y="1700807"/>
            <a:ext cx="8229600" cy="5157193"/>
          </a:xfrm>
        </p:spPr>
        <p:txBody>
          <a:bodyPr>
            <a:normAutofit/>
          </a:bodyPr>
          <a:lstStyle/>
          <a:p>
            <a:pPr marL="0" indent="0">
              <a:buNone/>
            </a:pPr>
            <a:r>
              <a:rPr lang="fr-FR" dirty="0"/>
              <a:t> </a:t>
            </a:r>
          </a:p>
          <a:p>
            <a:pPr marL="0" indent="0">
              <a:buNone/>
            </a:pPr>
            <a:r>
              <a:rPr lang="fr-FR" dirty="0"/>
              <a:t> </a:t>
            </a:r>
          </a:p>
          <a:p>
            <a:endParaRPr lang="fr-FR" dirty="0"/>
          </a:p>
        </p:txBody>
      </p:sp>
      <p:sp>
        <p:nvSpPr>
          <p:cNvPr id="4" name="Espace réservé du numéro de diapositive 3"/>
          <p:cNvSpPr>
            <a:spLocks noGrp="1"/>
          </p:cNvSpPr>
          <p:nvPr>
            <p:ph type="sldNum" sz="quarter" idx="12"/>
          </p:nvPr>
        </p:nvSpPr>
        <p:spPr/>
        <p:txBody>
          <a:bodyPr/>
          <a:lstStyle/>
          <a:p>
            <a:fld id="{5CC47802-085B-4511-B79F-8DB16DE4286C}" type="slidenum">
              <a:rPr lang="fr-FR" smtClean="0"/>
              <a:pPr/>
              <a:t>3</a:t>
            </a:fld>
            <a:endParaRPr lang="fr-FR" dirty="0"/>
          </a:p>
        </p:txBody>
      </p:sp>
      <p:sp>
        <p:nvSpPr>
          <p:cNvPr id="5" name="Espace réservé du contenu 2"/>
          <p:cNvSpPr txBox="1">
            <a:spLocks/>
          </p:cNvSpPr>
          <p:nvPr/>
        </p:nvSpPr>
        <p:spPr>
          <a:xfrm>
            <a:off x="395536" y="1556792"/>
            <a:ext cx="8229600" cy="4525963"/>
          </a:xfrm>
          <a:prstGeom prst="rect">
            <a:avLst/>
          </a:prstGeom>
        </p:spPr>
        <p:txBody>
          <a:bodyPr vert="horz" lIns="91440" tIns="45720" rIns="91440" bIns="45720" rtlCol="0">
            <a:normAutofit lnSpcReduction="10000"/>
          </a:bodyPr>
          <a:lstStyle>
            <a:lvl1pPr marL="342900" indent="-342900" algn="just" defTabSz="914400" rtl="0" eaLnBrk="1" latinLnBrk="0" hangingPunct="1">
              <a:spcBef>
                <a:spcPct val="20000"/>
              </a:spcBef>
              <a:buClr>
                <a:srgbClr val="DF9A1A"/>
              </a:buClr>
              <a:buFont typeface="Wingdings" panose="05000000000000000000" pitchFamily="2" charset="2"/>
              <a:buChar char="Ø"/>
              <a:defRPr sz="3200" kern="1200">
                <a:solidFill>
                  <a:srgbClr val="6A6D90"/>
                </a:solidFill>
                <a:latin typeface="Arial" panose="020B0604020202020204" pitchFamily="34" charset="0"/>
                <a:ea typeface="+mn-ea"/>
                <a:cs typeface="Arial" panose="020B0604020202020204" pitchFamily="34" charset="0"/>
              </a:defRPr>
            </a:lvl1pPr>
            <a:lvl2pPr marL="742950" indent="-285750" algn="just" defTabSz="914400" rtl="0" eaLnBrk="1" latinLnBrk="0" hangingPunct="1">
              <a:spcBef>
                <a:spcPct val="20000"/>
              </a:spcBef>
              <a:buClr>
                <a:srgbClr val="A7B73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spcBef>
                <a:spcPct val="20000"/>
              </a:spcBef>
              <a:buClr>
                <a:srgbClr val="6A6D90"/>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800"/>
              </a:spcAft>
            </a:pPr>
            <a:r>
              <a:rPr lang="fr-FR" sz="2400" dirty="0" smtClean="0"/>
              <a:t>La DREAL finalise avec l’Insee et les DDT une étude sur les besoins en logement  sur la période 2020-2025 en BFC</a:t>
            </a:r>
          </a:p>
          <a:p>
            <a:pPr>
              <a:spcAft>
                <a:spcPts val="1800"/>
              </a:spcAft>
            </a:pPr>
            <a:r>
              <a:rPr lang="fr-FR" sz="2400" dirty="0" smtClean="0"/>
              <a:t>Appui ponctuel de la DRDJSCS</a:t>
            </a:r>
          </a:p>
          <a:p>
            <a:pPr>
              <a:spcAft>
                <a:spcPts val="1800"/>
              </a:spcAft>
            </a:pPr>
            <a:r>
              <a:rPr lang="fr-FR" sz="2400" dirty="0" smtClean="0"/>
              <a:t>Démarche engagée dans chaque région de métropole mais avec une implication avec une nouvelle méthodologie</a:t>
            </a:r>
          </a:p>
          <a:p>
            <a:pPr>
              <a:spcAft>
                <a:spcPts val="1800"/>
              </a:spcAft>
            </a:pPr>
            <a:r>
              <a:rPr lang="fr-FR" sz="2400" dirty="0" smtClean="0"/>
              <a:t>Ambition d’outiller les petites collectivités et les services de l’État et de dialoguer avec les plus grandes collectivités</a:t>
            </a:r>
          </a:p>
        </p:txBody>
      </p:sp>
    </p:spTree>
    <p:extLst>
      <p:ext uri="{BB962C8B-B14F-4D97-AF65-F5344CB8AC3E}">
        <p14:creationId xmlns:p14="http://schemas.microsoft.com/office/powerpoint/2010/main" val="238702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
            </a:r>
            <a:br>
              <a:rPr lang="fr-FR" sz="3600" dirty="0" smtClean="0"/>
            </a:br>
            <a:r>
              <a:rPr lang="fr-FR" sz="3600" dirty="0"/>
              <a:t/>
            </a:r>
            <a:br>
              <a:rPr lang="fr-FR" sz="3600" dirty="0"/>
            </a:br>
            <a:r>
              <a:rPr lang="fr-FR" sz="3600" dirty="0"/>
              <a:t>1</a:t>
            </a:r>
            <a:r>
              <a:rPr lang="fr-FR" sz="3600" dirty="0" smtClean="0"/>
              <a:t>- </a:t>
            </a:r>
            <a:r>
              <a:rPr lang="fr-FR" sz="3600" dirty="0" smtClean="0">
                <a:solidFill>
                  <a:srgbClr val="1F497D"/>
                </a:solidFill>
                <a:latin typeface="Calibri" panose="020F0502020204030204" pitchFamily="34" charset="0"/>
              </a:rPr>
              <a:t>Besoins en logements</a:t>
            </a:r>
            <a:r>
              <a:rPr lang="fr-FR" sz="3600" dirty="0"/>
              <a:t/>
            </a:r>
            <a:br>
              <a:rPr lang="fr-FR" sz="3600" dirty="0"/>
            </a:br>
            <a:endParaRPr lang="fr-FR" sz="4000" dirty="0"/>
          </a:p>
        </p:txBody>
      </p:sp>
      <p:sp>
        <p:nvSpPr>
          <p:cNvPr id="3" name="Espace réservé du contenu 2"/>
          <p:cNvSpPr>
            <a:spLocks noGrp="1"/>
          </p:cNvSpPr>
          <p:nvPr>
            <p:ph idx="1"/>
          </p:nvPr>
        </p:nvSpPr>
        <p:spPr>
          <a:xfrm>
            <a:off x="452118" y="1700807"/>
            <a:ext cx="8229600" cy="5157193"/>
          </a:xfrm>
        </p:spPr>
        <p:txBody>
          <a:bodyPr>
            <a:normAutofit/>
          </a:bodyPr>
          <a:lstStyle/>
          <a:p>
            <a:pPr marL="0" indent="0">
              <a:buNone/>
            </a:pPr>
            <a:r>
              <a:rPr lang="fr-FR" dirty="0"/>
              <a:t> </a:t>
            </a:r>
          </a:p>
          <a:p>
            <a:pPr marL="0" indent="0">
              <a:buNone/>
            </a:pPr>
            <a:r>
              <a:rPr lang="fr-FR" dirty="0"/>
              <a:t> </a:t>
            </a:r>
          </a:p>
          <a:p>
            <a:endParaRPr lang="fr-FR" dirty="0"/>
          </a:p>
        </p:txBody>
      </p:sp>
      <p:sp>
        <p:nvSpPr>
          <p:cNvPr id="4" name="Espace réservé du numéro de diapositive 3"/>
          <p:cNvSpPr>
            <a:spLocks noGrp="1"/>
          </p:cNvSpPr>
          <p:nvPr>
            <p:ph type="sldNum" sz="quarter" idx="12"/>
          </p:nvPr>
        </p:nvSpPr>
        <p:spPr/>
        <p:txBody>
          <a:bodyPr/>
          <a:lstStyle/>
          <a:p>
            <a:fld id="{5CC47802-085B-4511-B79F-8DB16DE4286C}" type="slidenum">
              <a:rPr lang="fr-FR" smtClean="0"/>
              <a:pPr/>
              <a:t>4</a:t>
            </a:fld>
            <a:endParaRPr lang="fr-FR" dirty="0"/>
          </a:p>
        </p:txBody>
      </p:sp>
      <p:sp>
        <p:nvSpPr>
          <p:cNvPr id="5" name="Espace réservé du contenu 2"/>
          <p:cNvSpPr txBox="1">
            <a:spLocks/>
          </p:cNvSpPr>
          <p:nvPr/>
        </p:nvSpPr>
        <p:spPr>
          <a:xfrm>
            <a:off x="395536" y="1556792"/>
            <a:ext cx="8229600" cy="4525963"/>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Clr>
                <a:srgbClr val="DF9A1A"/>
              </a:buClr>
              <a:buFont typeface="Wingdings" panose="05000000000000000000" pitchFamily="2" charset="2"/>
              <a:buChar char="Ø"/>
              <a:defRPr sz="3200" kern="1200">
                <a:solidFill>
                  <a:srgbClr val="6A6D90"/>
                </a:solidFill>
                <a:latin typeface="Arial" panose="020B0604020202020204" pitchFamily="34" charset="0"/>
                <a:ea typeface="+mn-ea"/>
                <a:cs typeface="Arial" panose="020B0604020202020204" pitchFamily="34" charset="0"/>
              </a:defRPr>
            </a:lvl1pPr>
            <a:lvl2pPr marL="742950" indent="-285750" algn="just" defTabSz="914400" rtl="0" eaLnBrk="1" latinLnBrk="0" hangingPunct="1">
              <a:spcBef>
                <a:spcPct val="20000"/>
              </a:spcBef>
              <a:buClr>
                <a:srgbClr val="A7B73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spcBef>
                <a:spcPct val="20000"/>
              </a:spcBef>
              <a:buClr>
                <a:srgbClr val="6A6D90"/>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800"/>
              </a:spcAft>
            </a:pPr>
            <a:r>
              <a:rPr lang="fr-FR" sz="2000" dirty="0" smtClean="0"/>
              <a:t>Traditionnellement, utilisation du point mort pour déterminer les besoins correspondant :</a:t>
            </a:r>
          </a:p>
          <a:p>
            <a:pPr lvl="1">
              <a:spcAft>
                <a:spcPts val="1800"/>
              </a:spcAft>
            </a:pPr>
            <a:r>
              <a:rPr lang="fr-FR" sz="2000" dirty="0" smtClean="0"/>
              <a:t>au renouvellement du parc,</a:t>
            </a:r>
          </a:p>
          <a:p>
            <a:pPr lvl="1">
              <a:spcAft>
                <a:spcPts val="1800"/>
              </a:spcAft>
            </a:pPr>
            <a:r>
              <a:rPr lang="fr-FR" sz="2000" dirty="0" smtClean="0"/>
              <a:t>à l’évolution des résidences secondaires et logements vacants,</a:t>
            </a:r>
          </a:p>
          <a:p>
            <a:pPr lvl="1">
              <a:spcAft>
                <a:spcPts val="1800"/>
              </a:spcAft>
            </a:pPr>
            <a:r>
              <a:rPr lang="fr-FR" sz="2000" dirty="0" smtClean="0"/>
              <a:t>au desserrement des ménages,</a:t>
            </a:r>
          </a:p>
          <a:p>
            <a:pPr lvl="1">
              <a:spcAft>
                <a:spcPts val="1800"/>
              </a:spcAft>
            </a:pPr>
            <a:r>
              <a:rPr lang="fr-FR" sz="2000" dirty="0" smtClean="0"/>
              <a:t>à l’évolution démographique ;</a:t>
            </a:r>
          </a:p>
          <a:p>
            <a:pPr>
              <a:spcAft>
                <a:spcPts val="1800"/>
              </a:spcAft>
            </a:pPr>
            <a:r>
              <a:rPr lang="fr-FR" sz="2000" dirty="0" smtClean="0"/>
              <a:t>L’évolution démographique peut correspondre à des prolongations de tendances (projections) ou à une ambition de la collectivité.</a:t>
            </a:r>
            <a:endParaRPr lang="fr-FR" sz="2000" dirty="0"/>
          </a:p>
          <a:p>
            <a:pPr>
              <a:spcAft>
                <a:spcPts val="1800"/>
              </a:spcAft>
            </a:pPr>
            <a:endParaRPr lang="fr-FR" sz="2400" dirty="0" smtClean="0"/>
          </a:p>
        </p:txBody>
      </p:sp>
    </p:spTree>
    <p:extLst>
      <p:ext uri="{BB962C8B-B14F-4D97-AF65-F5344CB8AC3E}">
        <p14:creationId xmlns:p14="http://schemas.microsoft.com/office/powerpoint/2010/main" val="2421374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
            </a:r>
            <a:br>
              <a:rPr lang="fr-FR" sz="3600" dirty="0" smtClean="0"/>
            </a:br>
            <a:r>
              <a:rPr lang="fr-FR" sz="3600" dirty="0"/>
              <a:t/>
            </a:r>
            <a:br>
              <a:rPr lang="fr-FR" sz="3600" dirty="0"/>
            </a:br>
            <a:r>
              <a:rPr lang="fr-FR" sz="3600" dirty="0"/>
              <a:t>1</a:t>
            </a:r>
            <a:r>
              <a:rPr lang="fr-FR" sz="3600" dirty="0" smtClean="0"/>
              <a:t>- </a:t>
            </a:r>
            <a:r>
              <a:rPr lang="fr-FR" sz="3600" dirty="0" smtClean="0">
                <a:solidFill>
                  <a:srgbClr val="1F497D"/>
                </a:solidFill>
                <a:latin typeface="Calibri" panose="020F0502020204030204" pitchFamily="34" charset="0"/>
              </a:rPr>
              <a:t>Besoins en logements</a:t>
            </a:r>
            <a:r>
              <a:rPr lang="fr-FR" sz="3600" dirty="0"/>
              <a:t/>
            </a:r>
            <a:br>
              <a:rPr lang="fr-FR" sz="3600" dirty="0"/>
            </a:br>
            <a:endParaRPr lang="fr-FR" sz="4000" dirty="0"/>
          </a:p>
        </p:txBody>
      </p:sp>
      <p:sp>
        <p:nvSpPr>
          <p:cNvPr id="3" name="Espace réservé du contenu 2"/>
          <p:cNvSpPr>
            <a:spLocks noGrp="1"/>
          </p:cNvSpPr>
          <p:nvPr>
            <p:ph idx="1"/>
          </p:nvPr>
        </p:nvSpPr>
        <p:spPr>
          <a:xfrm>
            <a:off x="452118" y="1700807"/>
            <a:ext cx="8229600" cy="5157193"/>
          </a:xfrm>
        </p:spPr>
        <p:txBody>
          <a:bodyPr>
            <a:normAutofit/>
          </a:bodyPr>
          <a:lstStyle/>
          <a:p>
            <a:pPr marL="0" indent="0">
              <a:buNone/>
            </a:pPr>
            <a:r>
              <a:rPr lang="fr-FR" dirty="0"/>
              <a:t> </a:t>
            </a:r>
          </a:p>
          <a:p>
            <a:pPr marL="0" indent="0">
              <a:buNone/>
            </a:pPr>
            <a:r>
              <a:rPr lang="fr-FR" dirty="0"/>
              <a:t> </a:t>
            </a:r>
          </a:p>
          <a:p>
            <a:endParaRPr lang="fr-FR" dirty="0"/>
          </a:p>
        </p:txBody>
      </p:sp>
      <p:sp>
        <p:nvSpPr>
          <p:cNvPr id="4" name="Espace réservé du numéro de diapositive 3"/>
          <p:cNvSpPr>
            <a:spLocks noGrp="1"/>
          </p:cNvSpPr>
          <p:nvPr>
            <p:ph type="sldNum" sz="quarter" idx="12"/>
          </p:nvPr>
        </p:nvSpPr>
        <p:spPr/>
        <p:txBody>
          <a:bodyPr/>
          <a:lstStyle/>
          <a:p>
            <a:fld id="{5CC47802-085B-4511-B79F-8DB16DE4286C}" type="slidenum">
              <a:rPr lang="fr-FR" smtClean="0"/>
              <a:pPr/>
              <a:t>5</a:t>
            </a:fld>
            <a:endParaRPr lang="fr-FR" dirty="0"/>
          </a:p>
        </p:txBody>
      </p:sp>
      <p:sp>
        <p:nvSpPr>
          <p:cNvPr id="5" name="Espace réservé du contenu 2"/>
          <p:cNvSpPr txBox="1">
            <a:spLocks/>
          </p:cNvSpPr>
          <p:nvPr/>
        </p:nvSpPr>
        <p:spPr>
          <a:xfrm>
            <a:off x="395536" y="1556792"/>
            <a:ext cx="8229600" cy="4525963"/>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Clr>
                <a:srgbClr val="DF9A1A"/>
              </a:buClr>
              <a:buFont typeface="Wingdings" panose="05000000000000000000" pitchFamily="2" charset="2"/>
              <a:buChar char="Ø"/>
              <a:defRPr sz="3200" kern="1200">
                <a:solidFill>
                  <a:srgbClr val="6A6D90"/>
                </a:solidFill>
                <a:latin typeface="Arial" panose="020B0604020202020204" pitchFamily="34" charset="0"/>
                <a:ea typeface="+mn-ea"/>
                <a:cs typeface="Arial" panose="020B0604020202020204" pitchFamily="34" charset="0"/>
              </a:defRPr>
            </a:lvl1pPr>
            <a:lvl2pPr marL="742950" indent="-285750" algn="just" defTabSz="914400" rtl="0" eaLnBrk="1" latinLnBrk="0" hangingPunct="1">
              <a:spcBef>
                <a:spcPct val="20000"/>
              </a:spcBef>
              <a:buClr>
                <a:srgbClr val="A7B73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spcBef>
                <a:spcPct val="20000"/>
              </a:spcBef>
              <a:buClr>
                <a:srgbClr val="6A6D90"/>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800"/>
              </a:spcAft>
            </a:pPr>
            <a:r>
              <a:rPr lang="fr-FR" sz="2000" dirty="0" smtClean="0"/>
              <a:t>Nécessité de mettre en place une méthodologie homogène et modulable fonctionnant pour les EPCI de moins de 50 000 habitants (seuil des projections </a:t>
            </a:r>
            <a:r>
              <a:rPr lang="fr-FR" sz="2000" dirty="0"/>
              <a:t>O</a:t>
            </a:r>
            <a:r>
              <a:rPr lang="fr-FR" sz="2000" dirty="0" smtClean="0"/>
              <a:t>mphale de l’Insee)</a:t>
            </a:r>
          </a:p>
          <a:p>
            <a:pPr>
              <a:spcAft>
                <a:spcPts val="1800"/>
              </a:spcAft>
            </a:pPr>
            <a:r>
              <a:rPr lang="fr-FR" sz="2000" dirty="0" smtClean="0"/>
              <a:t>Prise en compte des besoins des ménages déjà présents sur place (non ou mal logement)</a:t>
            </a:r>
          </a:p>
          <a:p>
            <a:pPr marL="0" indent="0">
              <a:spcAft>
                <a:spcPts val="1800"/>
              </a:spcAft>
              <a:buNone/>
            </a:pPr>
            <a:endParaRPr lang="fr-FR" sz="2000" dirty="0"/>
          </a:p>
          <a:p>
            <a:pPr>
              <a:spcAft>
                <a:spcPts val="1800"/>
              </a:spcAft>
            </a:pPr>
            <a:endParaRPr lang="fr-FR" sz="2400" dirty="0" smtClean="0"/>
          </a:p>
        </p:txBody>
      </p:sp>
    </p:spTree>
    <p:extLst>
      <p:ext uri="{BB962C8B-B14F-4D97-AF65-F5344CB8AC3E}">
        <p14:creationId xmlns:p14="http://schemas.microsoft.com/office/powerpoint/2010/main" val="3701538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
            </a:r>
            <a:br>
              <a:rPr lang="fr-FR" sz="3600" dirty="0" smtClean="0"/>
            </a:br>
            <a:r>
              <a:rPr lang="fr-FR" sz="3600" dirty="0"/>
              <a:t/>
            </a:r>
            <a:br>
              <a:rPr lang="fr-FR" sz="3600" dirty="0"/>
            </a:br>
            <a:r>
              <a:rPr lang="fr-FR" sz="3600" dirty="0"/>
              <a:t>1</a:t>
            </a:r>
            <a:r>
              <a:rPr lang="fr-FR" sz="3600" dirty="0" smtClean="0"/>
              <a:t>- </a:t>
            </a:r>
            <a:r>
              <a:rPr lang="fr-FR" sz="3600" dirty="0" smtClean="0">
                <a:solidFill>
                  <a:srgbClr val="1F497D"/>
                </a:solidFill>
                <a:latin typeface="Calibri" panose="020F0502020204030204" pitchFamily="34" charset="0"/>
              </a:rPr>
              <a:t>Besoins en logements</a:t>
            </a:r>
            <a:r>
              <a:rPr lang="fr-FR" sz="3600" dirty="0"/>
              <a:t/>
            </a:r>
            <a:br>
              <a:rPr lang="fr-FR" sz="3600" dirty="0"/>
            </a:br>
            <a:endParaRPr lang="fr-FR" sz="4000" dirty="0"/>
          </a:p>
        </p:txBody>
      </p:sp>
      <p:sp>
        <p:nvSpPr>
          <p:cNvPr id="3" name="Espace réservé du contenu 2"/>
          <p:cNvSpPr>
            <a:spLocks noGrp="1"/>
          </p:cNvSpPr>
          <p:nvPr>
            <p:ph idx="1"/>
          </p:nvPr>
        </p:nvSpPr>
        <p:spPr>
          <a:xfrm>
            <a:off x="452118" y="1700807"/>
            <a:ext cx="8229600" cy="5157193"/>
          </a:xfrm>
        </p:spPr>
        <p:txBody>
          <a:bodyPr>
            <a:normAutofit/>
          </a:bodyPr>
          <a:lstStyle/>
          <a:p>
            <a:pPr marL="0" indent="0">
              <a:buNone/>
            </a:pPr>
            <a:r>
              <a:rPr lang="fr-FR" dirty="0"/>
              <a:t> </a:t>
            </a:r>
          </a:p>
          <a:p>
            <a:pPr marL="0" indent="0">
              <a:buNone/>
            </a:pPr>
            <a:r>
              <a:rPr lang="fr-FR" dirty="0"/>
              <a:t> </a:t>
            </a:r>
          </a:p>
          <a:p>
            <a:endParaRPr lang="fr-FR" dirty="0"/>
          </a:p>
        </p:txBody>
      </p:sp>
      <p:sp>
        <p:nvSpPr>
          <p:cNvPr id="4" name="Espace réservé du numéro de diapositive 3"/>
          <p:cNvSpPr>
            <a:spLocks noGrp="1"/>
          </p:cNvSpPr>
          <p:nvPr>
            <p:ph type="sldNum" sz="quarter" idx="12"/>
          </p:nvPr>
        </p:nvSpPr>
        <p:spPr/>
        <p:txBody>
          <a:bodyPr/>
          <a:lstStyle/>
          <a:p>
            <a:fld id="{5CC47802-085B-4511-B79F-8DB16DE4286C}" type="slidenum">
              <a:rPr lang="fr-FR" smtClean="0"/>
              <a:pPr/>
              <a:t>6</a:t>
            </a:fld>
            <a:endParaRPr lang="fr-FR" dirty="0"/>
          </a:p>
        </p:txBody>
      </p:sp>
      <p:sp>
        <p:nvSpPr>
          <p:cNvPr id="5" name="Espace réservé du contenu 2"/>
          <p:cNvSpPr txBox="1">
            <a:spLocks/>
          </p:cNvSpPr>
          <p:nvPr/>
        </p:nvSpPr>
        <p:spPr>
          <a:xfrm>
            <a:off x="395536" y="1556792"/>
            <a:ext cx="8229600" cy="4525963"/>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Clr>
                <a:srgbClr val="DF9A1A"/>
              </a:buClr>
              <a:buFont typeface="Wingdings" panose="05000000000000000000" pitchFamily="2" charset="2"/>
              <a:buChar char="Ø"/>
              <a:defRPr sz="3200" kern="1200">
                <a:solidFill>
                  <a:srgbClr val="6A6D90"/>
                </a:solidFill>
                <a:latin typeface="Arial" panose="020B0604020202020204" pitchFamily="34" charset="0"/>
                <a:ea typeface="+mn-ea"/>
                <a:cs typeface="Arial" panose="020B0604020202020204" pitchFamily="34" charset="0"/>
              </a:defRPr>
            </a:lvl1pPr>
            <a:lvl2pPr marL="742950" indent="-285750" algn="just" defTabSz="914400" rtl="0" eaLnBrk="1" latinLnBrk="0" hangingPunct="1">
              <a:spcBef>
                <a:spcPct val="20000"/>
              </a:spcBef>
              <a:buClr>
                <a:srgbClr val="A7B73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spcBef>
                <a:spcPct val="20000"/>
              </a:spcBef>
              <a:buClr>
                <a:srgbClr val="6A6D90"/>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800"/>
              </a:spcAft>
            </a:pPr>
            <a:r>
              <a:rPr lang="fr-FR" sz="2000" dirty="0" smtClean="0"/>
              <a:t>Contexte de faible croissance démographique et de forte croissance de la vacance</a:t>
            </a:r>
          </a:p>
          <a:p>
            <a:pPr marL="457200" lvl="1" indent="0">
              <a:spcAft>
                <a:spcPts val="1800"/>
              </a:spcAft>
              <a:buNone/>
            </a:pPr>
            <a:r>
              <a:rPr lang="fr-FR" sz="1600" dirty="0" smtClean="0"/>
              <a:t>2009-2015 : 75 000 logements construits, perte de 8 000 logements par renouvellement du parc existant, mais 19 000 logements vacants supplémentaires</a:t>
            </a:r>
          </a:p>
          <a:p>
            <a:pPr marL="457200" lvl="1" indent="0">
              <a:buNone/>
            </a:pPr>
            <a:r>
              <a:rPr lang="fr-FR" sz="1600" dirty="0"/>
              <a:t>Une forte vacance entraîne un risque de blocage du marché immobilier</a:t>
            </a:r>
          </a:p>
          <a:p>
            <a:pPr marL="457200" lvl="1" indent="0">
              <a:buNone/>
            </a:pPr>
            <a:r>
              <a:rPr lang="fr-FR" sz="1600" dirty="0" smtClean="0"/>
              <a:t>	→ </a:t>
            </a:r>
            <a:r>
              <a:rPr lang="fr-FR" sz="1600" dirty="0"/>
              <a:t>Objectif de réduire la progression de la vacance voire le taux de vacance pour les territoires dynamiques, hausse de la vacance attendue dans les territoires en net repli démographique, mais nécessité de resserrer le parc de logements (disparitions)</a:t>
            </a:r>
          </a:p>
          <a:p>
            <a:pPr marL="457200" lvl="1" indent="0">
              <a:buNone/>
            </a:pPr>
            <a:r>
              <a:rPr lang="fr-FR" sz="1600" dirty="0" smtClean="0"/>
              <a:t>	→ </a:t>
            </a:r>
            <a:r>
              <a:rPr lang="fr-FR" sz="1600" dirty="0"/>
              <a:t>Sur certains territoires, vacance insuffisante pour assurer la fluidité du marché du logement (hausse de la vacance cible)</a:t>
            </a:r>
          </a:p>
          <a:p>
            <a:pPr>
              <a:spcAft>
                <a:spcPts val="1800"/>
              </a:spcAft>
            </a:pPr>
            <a:endParaRPr lang="fr-FR" sz="2000" dirty="0"/>
          </a:p>
          <a:p>
            <a:pPr>
              <a:spcAft>
                <a:spcPts val="1800"/>
              </a:spcAft>
            </a:pPr>
            <a:endParaRPr lang="fr-FR" sz="2400" dirty="0" smtClean="0"/>
          </a:p>
        </p:txBody>
      </p:sp>
    </p:spTree>
    <p:extLst>
      <p:ext uri="{BB962C8B-B14F-4D97-AF65-F5344CB8AC3E}">
        <p14:creationId xmlns:p14="http://schemas.microsoft.com/office/powerpoint/2010/main" val="307903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N</a:t>
            </a:r>
            <a:br>
              <a:rPr lang="fr-FR" sz="3600" dirty="0" smtClean="0"/>
            </a:br>
            <a:r>
              <a:rPr lang="fr-FR" sz="3600" dirty="0"/>
              <a:t/>
            </a:r>
            <a:br>
              <a:rPr lang="fr-FR" sz="3600" dirty="0"/>
            </a:br>
            <a:r>
              <a:rPr lang="fr-FR" sz="3600" dirty="0"/>
              <a:t>1</a:t>
            </a:r>
            <a:r>
              <a:rPr lang="fr-FR" sz="3600" dirty="0" smtClean="0"/>
              <a:t>- </a:t>
            </a:r>
            <a:r>
              <a:rPr lang="fr-FR" sz="3600" dirty="0" smtClean="0">
                <a:solidFill>
                  <a:srgbClr val="1F497D"/>
                </a:solidFill>
                <a:latin typeface="Calibri" panose="020F0502020204030204" pitchFamily="34" charset="0"/>
              </a:rPr>
              <a:t>Besoins en logements</a:t>
            </a:r>
            <a:r>
              <a:rPr lang="fr-FR" sz="3600" dirty="0"/>
              <a:t/>
            </a:r>
            <a:br>
              <a:rPr lang="fr-FR" sz="3600" dirty="0"/>
            </a:br>
            <a:endParaRPr lang="fr-FR" sz="4000" dirty="0"/>
          </a:p>
        </p:txBody>
      </p:sp>
      <p:sp>
        <p:nvSpPr>
          <p:cNvPr id="3" name="Espace réservé du contenu 2"/>
          <p:cNvSpPr>
            <a:spLocks noGrp="1"/>
          </p:cNvSpPr>
          <p:nvPr>
            <p:ph idx="1"/>
          </p:nvPr>
        </p:nvSpPr>
        <p:spPr>
          <a:xfrm>
            <a:off x="452118" y="1700807"/>
            <a:ext cx="8229600" cy="5157193"/>
          </a:xfrm>
        </p:spPr>
        <p:txBody>
          <a:bodyPr>
            <a:normAutofit/>
          </a:bodyPr>
          <a:lstStyle/>
          <a:p>
            <a:pPr marL="0" indent="0">
              <a:buNone/>
            </a:pPr>
            <a:r>
              <a:rPr lang="fr-FR" dirty="0"/>
              <a:t> </a:t>
            </a:r>
          </a:p>
          <a:p>
            <a:pPr marL="0" indent="0">
              <a:buNone/>
            </a:pPr>
            <a:r>
              <a:rPr lang="fr-FR" dirty="0"/>
              <a:t> </a:t>
            </a:r>
          </a:p>
          <a:p>
            <a:endParaRPr lang="fr-FR" dirty="0"/>
          </a:p>
        </p:txBody>
      </p:sp>
      <p:sp>
        <p:nvSpPr>
          <p:cNvPr id="4" name="Espace réservé du numéro de diapositive 3"/>
          <p:cNvSpPr>
            <a:spLocks noGrp="1"/>
          </p:cNvSpPr>
          <p:nvPr>
            <p:ph type="sldNum" sz="quarter" idx="12"/>
          </p:nvPr>
        </p:nvSpPr>
        <p:spPr/>
        <p:txBody>
          <a:bodyPr/>
          <a:lstStyle/>
          <a:p>
            <a:fld id="{5CC47802-085B-4511-B79F-8DB16DE4286C}" type="slidenum">
              <a:rPr lang="fr-FR" smtClean="0"/>
              <a:pPr/>
              <a:t>7</a:t>
            </a:fld>
            <a:endParaRPr lang="fr-FR" dirty="0"/>
          </a:p>
        </p:txBody>
      </p:sp>
      <p:sp>
        <p:nvSpPr>
          <p:cNvPr id="5" name="Espace réservé du contenu 2"/>
          <p:cNvSpPr txBox="1">
            <a:spLocks/>
          </p:cNvSpPr>
          <p:nvPr/>
        </p:nvSpPr>
        <p:spPr>
          <a:xfrm>
            <a:off x="395536" y="1556792"/>
            <a:ext cx="8229600" cy="4525963"/>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Clr>
                <a:srgbClr val="DF9A1A"/>
              </a:buClr>
              <a:buFont typeface="Wingdings" panose="05000000000000000000" pitchFamily="2" charset="2"/>
              <a:buChar char="Ø"/>
              <a:defRPr sz="3200" kern="1200">
                <a:solidFill>
                  <a:srgbClr val="6A6D90"/>
                </a:solidFill>
                <a:latin typeface="Arial" panose="020B0604020202020204" pitchFamily="34" charset="0"/>
                <a:ea typeface="+mn-ea"/>
                <a:cs typeface="Arial" panose="020B0604020202020204" pitchFamily="34" charset="0"/>
              </a:defRPr>
            </a:lvl1pPr>
            <a:lvl2pPr marL="742950" indent="-285750" algn="just" defTabSz="914400" rtl="0" eaLnBrk="1" latinLnBrk="0" hangingPunct="1">
              <a:spcBef>
                <a:spcPct val="20000"/>
              </a:spcBef>
              <a:buClr>
                <a:srgbClr val="A7B73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spcBef>
                <a:spcPct val="20000"/>
              </a:spcBef>
              <a:buClr>
                <a:srgbClr val="6A6D90"/>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800"/>
              </a:spcAft>
            </a:pPr>
            <a:r>
              <a:rPr lang="fr-FR" sz="2300" dirty="0" smtClean="0"/>
              <a:t>Non logement :</a:t>
            </a:r>
          </a:p>
          <a:p>
            <a:pPr lvl="1">
              <a:spcAft>
                <a:spcPts val="1800"/>
              </a:spcAft>
            </a:pPr>
            <a:r>
              <a:rPr lang="fr-FR" sz="1900" dirty="0" smtClean="0"/>
              <a:t>Sans abris</a:t>
            </a:r>
          </a:p>
          <a:p>
            <a:pPr lvl="1">
              <a:spcAft>
                <a:spcPts val="1800"/>
              </a:spcAft>
            </a:pPr>
            <a:r>
              <a:rPr lang="fr-FR" sz="1900" dirty="0" smtClean="0"/>
              <a:t>Ménages vivant à l’hôtel ou dans des habitations de fortune</a:t>
            </a:r>
          </a:p>
          <a:p>
            <a:pPr lvl="1">
              <a:spcAft>
                <a:spcPts val="1800"/>
              </a:spcAft>
            </a:pPr>
            <a:r>
              <a:rPr lang="fr-FR" sz="1900" dirty="0" smtClean="0"/>
              <a:t>Ménages hébergés chez un tiers</a:t>
            </a:r>
          </a:p>
          <a:p>
            <a:pPr lvl="1">
              <a:spcAft>
                <a:spcPts val="1800"/>
              </a:spcAft>
            </a:pPr>
            <a:r>
              <a:rPr lang="fr-FR" sz="1900" dirty="0" smtClean="0"/>
              <a:t>Ménages en hébergement (CADA, CPH, CHRS, RS, RHVS, Hébergement (urgence, insertion)….</a:t>
            </a:r>
          </a:p>
          <a:p>
            <a:pPr lvl="1">
              <a:spcAft>
                <a:spcPts val="1800"/>
              </a:spcAft>
            </a:pPr>
            <a:endParaRPr lang="fr-FR" sz="800" dirty="0" smtClean="0"/>
          </a:p>
          <a:p>
            <a:pPr>
              <a:spcAft>
                <a:spcPts val="1800"/>
              </a:spcAft>
            </a:pPr>
            <a:endParaRPr lang="fr-FR" sz="2000" dirty="0"/>
          </a:p>
          <a:p>
            <a:pPr>
              <a:spcAft>
                <a:spcPts val="1800"/>
              </a:spcAft>
            </a:pPr>
            <a:endParaRPr lang="fr-FR" sz="2400" dirty="0" smtClean="0"/>
          </a:p>
        </p:txBody>
      </p:sp>
    </p:spTree>
    <p:extLst>
      <p:ext uri="{BB962C8B-B14F-4D97-AF65-F5344CB8AC3E}">
        <p14:creationId xmlns:p14="http://schemas.microsoft.com/office/powerpoint/2010/main" val="1022768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N</a:t>
            </a:r>
            <a:br>
              <a:rPr lang="fr-FR" sz="3600" dirty="0" smtClean="0"/>
            </a:br>
            <a:r>
              <a:rPr lang="fr-FR" sz="3600" dirty="0"/>
              <a:t/>
            </a:r>
            <a:br>
              <a:rPr lang="fr-FR" sz="3600" dirty="0"/>
            </a:br>
            <a:r>
              <a:rPr lang="fr-FR" sz="3600" dirty="0"/>
              <a:t>1</a:t>
            </a:r>
            <a:r>
              <a:rPr lang="fr-FR" sz="3600" dirty="0" smtClean="0"/>
              <a:t>- </a:t>
            </a:r>
            <a:r>
              <a:rPr lang="fr-FR" sz="3600" dirty="0" smtClean="0">
                <a:solidFill>
                  <a:srgbClr val="1F497D"/>
                </a:solidFill>
                <a:latin typeface="Calibri" panose="020F0502020204030204" pitchFamily="34" charset="0"/>
              </a:rPr>
              <a:t>Besoins en logements</a:t>
            </a:r>
            <a:r>
              <a:rPr lang="fr-FR" sz="3600" dirty="0"/>
              <a:t/>
            </a:r>
            <a:br>
              <a:rPr lang="fr-FR" sz="3600" dirty="0"/>
            </a:br>
            <a:endParaRPr lang="fr-FR" sz="4000" dirty="0"/>
          </a:p>
        </p:txBody>
      </p:sp>
      <p:sp>
        <p:nvSpPr>
          <p:cNvPr id="3" name="Espace réservé du contenu 2"/>
          <p:cNvSpPr>
            <a:spLocks noGrp="1"/>
          </p:cNvSpPr>
          <p:nvPr>
            <p:ph idx="1"/>
          </p:nvPr>
        </p:nvSpPr>
        <p:spPr>
          <a:xfrm>
            <a:off x="452118" y="1700807"/>
            <a:ext cx="8229600" cy="5157193"/>
          </a:xfrm>
        </p:spPr>
        <p:txBody>
          <a:bodyPr>
            <a:normAutofit/>
          </a:bodyPr>
          <a:lstStyle/>
          <a:p>
            <a:pPr marL="0" indent="0">
              <a:buNone/>
            </a:pPr>
            <a:r>
              <a:rPr lang="fr-FR" dirty="0"/>
              <a:t> </a:t>
            </a:r>
          </a:p>
          <a:p>
            <a:pPr marL="0" indent="0">
              <a:buNone/>
            </a:pPr>
            <a:r>
              <a:rPr lang="fr-FR" dirty="0"/>
              <a:t> </a:t>
            </a:r>
          </a:p>
          <a:p>
            <a:endParaRPr lang="fr-FR" dirty="0"/>
          </a:p>
        </p:txBody>
      </p:sp>
      <p:sp>
        <p:nvSpPr>
          <p:cNvPr id="4" name="Espace réservé du numéro de diapositive 3"/>
          <p:cNvSpPr>
            <a:spLocks noGrp="1"/>
          </p:cNvSpPr>
          <p:nvPr>
            <p:ph type="sldNum" sz="quarter" idx="12"/>
          </p:nvPr>
        </p:nvSpPr>
        <p:spPr/>
        <p:txBody>
          <a:bodyPr/>
          <a:lstStyle/>
          <a:p>
            <a:fld id="{5CC47802-085B-4511-B79F-8DB16DE4286C}" type="slidenum">
              <a:rPr lang="fr-FR" smtClean="0"/>
              <a:pPr/>
              <a:t>8</a:t>
            </a:fld>
            <a:endParaRPr lang="fr-FR" dirty="0"/>
          </a:p>
        </p:txBody>
      </p:sp>
      <p:sp>
        <p:nvSpPr>
          <p:cNvPr id="5" name="Espace réservé du contenu 2"/>
          <p:cNvSpPr txBox="1">
            <a:spLocks/>
          </p:cNvSpPr>
          <p:nvPr/>
        </p:nvSpPr>
        <p:spPr>
          <a:xfrm>
            <a:off x="395536" y="1556792"/>
            <a:ext cx="8229600" cy="4525963"/>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Clr>
                <a:srgbClr val="DF9A1A"/>
              </a:buClr>
              <a:buFont typeface="Wingdings" panose="05000000000000000000" pitchFamily="2" charset="2"/>
              <a:buChar char="Ø"/>
              <a:defRPr sz="3200" kern="1200">
                <a:solidFill>
                  <a:srgbClr val="6A6D90"/>
                </a:solidFill>
                <a:latin typeface="Arial" panose="020B0604020202020204" pitchFamily="34" charset="0"/>
                <a:ea typeface="+mn-ea"/>
                <a:cs typeface="Arial" panose="020B0604020202020204" pitchFamily="34" charset="0"/>
              </a:defRPr>
            </a:lvl1pPr>
            <a:lvl2pPr marL="742950" indent="-285750" algn="just" defTabSz="914400" rtl="0" eaLnBrk="1" latinLnBrk="0" hangingPunct="1">
              <a:spcBef>
                <a:spcPct val="20000"/>
              </a:spcBef>
              <a:buClr>
                <a:srgbClr val="A7B73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spcBef>
                <a:spcPct val="20000"/>
              </a:spcBef>
              <a:buClr>
                <a:srgbClr val="6A6D90"/>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800"/>
              </a:spcAft>
            </a:pPr>
            <a:r>
              <a:rPr lang="fr-FR" sz="2300" dirty="0" smtClean="0"/>
              <a:t>Mal logement :</a:t>
            </a:r>
          </a:p>
          <a:p>
            <a:pPr lvl="1">
              <a:spcAft>
                <a:spcPts val="1800"/>
              </a:spcAft>
            </a:pPr>
            <a:r>
              <a:rPr lang="fr-FR" sz="1700" i="1" dirty="0" smtClean="0"/>
              <a:t>Taux d’effort pour le logement trop élevé</a:t>
            </a:r>
          </a:p>
          <a:p>
            <a:pPr lvl="1">
              <a:spcAft>
                <a:spcPts val="1800"/>
              </a:spcAft>
            </a:pPr>
            <a:r>
              <a:rPr lang="fr-FR" sz="1700" i="1" dirty="0" smtClean="0"/>
              <a:t>Sur-occupation</a:t>
            </a:r>
          </a:p>
          <a:p>
            <a:pPr lvl="1">
              <a:spcAft>
                <a:spcPts val="1800"/>
              </a:spcAft>
            </a:pPr>
            <a:r>
              <a:rPr lang="fr-FR" sz="1700" dirty="0" smtClean="0"/>
              <a:t>Logement  de mauvaise qualité</a:t>
            </a:r>
          </a:p>
          <a:p>
            <a:pPr lvl="1">
              <a:spcAft>
                <a:spcPts val="1800"/>
              </a:spcAft>
            </a:pPr>
            <a:r>
              <a:rPr lang="fr-FR" sz="1700" i="1" dirty="0" smtClean="0"/>
              <a:t>Des logements qui se libèrent et qui peuvent ensuite être démolis, réoccupés (résidence principale ou secondaire) ou reste vacants</a:t>
            </a:r>
          </a:p>
          <a:p>
            <a:pPr>
              <a:spcAft>
                <a:spcPts val="1800"/>
              </a:spcAft>
            </a:pPr>
            <a:r>
              <a:rPr lang="fr-FR" sz="2100" i="1" dirty="0" smtClean="0"/>
              <a:t>Hypothèse de résorption sur 18 ans</a:t>
            </a:r>
          </a:p>
          <a:p>
            <a:pPr lvl="1">
              <a:spcAft>
                <a:spcPts val="1800"/>
              </a:spcAft>
            </a:pPr>
            <a:endParaRPr lang="fr-FR" sz="800" dirty="0" smtClean="0"/>
          </a:p>
          <a:p>
            <a:pPr>
              <a:spcAft>
                <a:spcPts val="1800"/>
              </a:spcAft>
            </a:pPr>
            <a:endParaRPr lang="fr-FR" sz="2000" dirty="0"/>
          </a:p>
          <a:p>
            <a:pPr>
              <a:spcAft>
                <a:spcPts val="1800"/>
              </a:spcAft>
            </a:pPr>
            <a:endParaRPr lang="fr-FR" sz="2400" dirty="0" smtClean="0"/>
          </a:p>
        </p:txBody>
      </p:sp>
    </p:spTree>
    <p:extLst>
      <p:ext uri="{BB962C8B-B14F-4D97-AF65-F5344CB8AC3E}">
        <p14:creationId xmlns:p14="http://schemas.microsoft.com/office/powerpoint/2010/main" val="2583284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N</a:t>
            </a:r>
            <a:br>
              <a:rPr lang="fr-FR" sz="3600" dirty="0" smtClean="0"/>
            </a:br>
            <a:r>
              <a:rPr lang="fr-FR" sz="3600" dirty="0"/>
              <a:t/>
            </a:r>
            <a:br>
              <a:rPr lang="fr-FR" sz="3600" dirty="0"/>
            </a:br>
            <a:r>
              <a:rPr lang="fr-FR" sz="3600" dirty="0"/>
              <a:t>1</a:t>
            </a:r>
            <a:r>
              <a:rPr lang="fr-FR" sz="3600" dirty="0" smtClean="0"/>
              <a:t>- </a:t>
            </a:r>
            <a:r>
              <a:rPr lang="fr-FR" sz="3600" dirty="0" smtClean="0">
                <a:solidFill>
                  <a:srgbClr val="1F497D"/>
                </a:solidFill>
                <a:latin typeface="Calibri" panose="020F0502020204030204" pitchFamily="34" charset="0"/>
              </a:rPr>
              <a:t>Non et mal logement</a:t>
            </a:r>
            <a:r>
              <a:rPr lang="fr-FR" sz="3600" dirty="0"/>
              <a:t/>
            </a:r>
            <a:br>
              <a:rPr lang="fr-FR" sz="3600" dirty="0"/>
            </a:br>
            <a:endParaRPr lang="fr-FR" sz="4000" dirty="0"/>
          </a:p>
        </p:txBody>
      </p:sp>
      <p:sp>
        <p:nvSpPr>
          <p:cNvPr id="3" name="Espace réservé du contenu 2"/>
          <p:cNvSpPr>
            <a:spLocks noGrp="1"/>
          </p:cNvSpPr>
          <p:nvPr>
            <p:ph idx="1"/>
          </p:nvPr>
        </p:nvSpPr>
        <p:spPr>
          <a:xfrm>
            <a:off x="452118" y="1700807"/>
            <a:ext cx="8229600" cy="5157193"/>
          </a:xfrm>
        </p:spPr>
        <p:txBody>
          <a:bodyPr>
            <a:normAutofit/>
          </a:bodyPr>
          <a:lstStyle/>
          <a:p>
            <a:pPr marL="0" indent="0">
              <a:buNone/>
            </a:pPr>
            <a:r>
              <a:rPr lang="fr-FR" dirty="0"/>
              <a:t> </a:t>
            </a:r>
          </a:p>
          <a:p>
            <a:pPr marL="0" indent="0">
              <a:buNone/>
            </a:pPr>
            <a:r>
              <a:rPr lang="fr-FR" dirty="0"/>
              <a:t> </a:t>
            </a:r>
          </a:p>
          <a:p>
            <a:endParaRPr lang="fr-FR" dirty="0"/>
          </a:p>
        </p:txBody>
      </p:sp>
      <p:sp>
        <p:nvSpPr>
          <p:cNvPr id="4" name="Espace réservé du numéro de diapositive 3"/>
          <p:cNvSpPr>
            <a:spLocks noGrp="1"/>
          </p:cNvSpPr>
          <p:nvPr>
            <p:ph type="sldNum" sz="quarter" idx="12"/>
          </p:nvPr>
        </p:nvSpPr>
        <p:spPr/>
        <p:txBody>
          <a:bodyPr/>
          <a:lstStyle/>
          <a:p>
            <a:fld id="{5CC47802-085B-4511-B79F-8DB16DE4286C}" type="slidenum">
              <a:rPr lang="fr-FR" smtClean="0"/>
              <a:pPr/>
              <a:t>9</a:t>
            </a:fld>
            <a:endParaRPr lang="fr-F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083501"/>
            <a:ext cx="7704856" cy="544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678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2139</TotalTime>
  <Words>522</Words>
  <Application>Microsoft Office PowerPoint</Application>
  <PresentationFormat>Affichage à l'écran (4:3)</PresentationFormat>
  <Paragraphs>140</Paragraphs>
  <Slides>16</Slides>
  <Notes>16</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 MATINALE DE L ’INFO » DU ROSS</vt:lpstr>
      <vt:lpstr>ORDRE DU JOUR</vt:lpstr>
      <vt:lpstr>  1- Besoins en logements </vt:lpstr>
      <vt:lpstr>  1- Besoins en logements </vt:lpstr>
      <vt:lpstr>  1- Besoins en logements </vt:lpstr>
      <vt:lpstr>  1- Besoins en logements </vt:lpstr>
      <vt:lpstr>N  1- Besoins en logements </vt:lpstr>
      <vt:lpstr>N  1- Besoins en logements </vt:lpstr>
      <vt:lpstr>N  1- Non et mal logement </vt:lpstr>
      <vt:lpstr>N  1- Besoins en logements </vt:lpstr>
      <vt:lpstr>N  1- Besoins en logements </vt:lpstr>
      <vt:lpstr>N  1- Besoins en logements </vt:lpstr>
      <vt:lpstr>N  2- Besoins en logements </vt:lpstr>
      <vt:lpstr>N  1- Besoins en logements </vt:lpstr>
      <vt:lpstr>N  1- Besoins en logements </vt:lpstr>
      <vt:lpstr>N  1- Besoins en logements </vt:lpstr>
    </vt:vector>
  </TitlesOfParts>
  <Company>DRDJSCS BFC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Ariane LHUISSIER</dc:creator>
  <cp:lastModifiedBy>MAS</cp:lastModifiedBy>
  <cp:revision>138</cp:revision>
  <cp:lastPrinted>2018-12-14T07:16:51Z</cp:lastPrinted>
  <dcterms:created xsi:type="dcterms:W3CDTF">2018-02-02T09:04:17Z</dcterms:created>
  <dcterms:modified xsi:type="dcterms:W3CDTF">2019-03-14T10:17:19Z</dcterms:modified>
</cp:coreProperties>
</file>