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8" r:id="rId1"/>
  </p:sldMasterIdLst>
  <p:notesMasterIdLst>
    <p:notesMasterId r:id="rId10"/>
  </p:notesMasterIdLst>
  <p:handoutMasterIdLst>
    <p:handoutMasterId r:id="rId11"/>
  </p:handoutMasterIdLst>
  <p:sldIdLst>
    <p:sldId id="256" r:id="rId2"/>
    <p:sldId id="1003" r:id="rId3"/>
    <p:sldId id="1011" r:id="rId4"/>
    <p:sldId id="1013" r:id="rId5"/>
    <p:sldId id="1014" r:id="rId6"/>
    <p:sldId id="1016" r:id="rId7"/>
    <p:sldId id="987" r:id="rId8"/>
    <p:sldId id="1006" r:id="rId9"/>
  </p:sldIdLst>
  <p:sldSz cx="9906000" cy="6858000" type="A4"/>
  <p:notesSz cx="6797675" cy="9928225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50" userDrawn="1">
          <p15:clr>
            <a:srgbClr val="A4A3A4"/>
          </p15:clr>
        </p15:guide>
        <p15:guide id="2" orient="horz" pos="1313" userDrawn="1">
          <p15:clr>
            <a:srgbClr val="A4A3A4"/>
          </p15:clr>
        </p15:guide>
        <p15:guide id="3" orient="horz" pos="1393" userDrawn="1">
          <p15:clr>
            <a:srgbClr val="A4A3A4"/>
          </p15:clr>
        </p15:guide>
        <p15:guide id="4" orient="horz" pos="1684" userDrawn="1">
          <p15:clr>
            <a:srgbClr val="A4A3A4"/>
          </p15:clr>
        </p15:guide>
        <p15:guide id="5" orient="horz" pos="1933" userDrawn="1">
          <p15:clr>
            <a:srgbClr val="A4A3A4"/>
          </p15:clr>
        </p15:guide>
        <p15:guide id="6" orient="horz" pos="2319" userDrawn="1">
          <p15:clr>
            <a:srgbClr val="A4A3A4"/>
          </p15:clr>
        </p15:guide>
        <p15:guide id="7" orient="horz" pos="2478" userDrawn="1">
          <p15:clr>
            <a:srgbClr val="A4A3A4"/>
          </p15:clr>
        </p15:guide>
        <p15:guide id="8" orient="horz" pos="2931" userDrawn="1">
          <p15:clr>
            <a:srgbClr val="A4A3A4"/>
          </p15:clr>
        </p15:guide>
        <p15:guide id="10" orient="horz" pos="3521" userDrawn="1">
          <p15:clr>
            <a:srgbClr val="A4A3A4"/>
          </p15:clr>
        </p15:guide>
        <p15:guide id="11" orient="horz" pos="3589" userDrawn="1">
          <p15:clr>
            <a:srgbClr val="A4A3A4"/>
          </p15:clr>
        </p15:guide>
        <p15:guide id="12" orient="horz" pos="4027" userDrawn="1">
          <p15:clr>
            <a:srgbClr val="A4A3A4"/>
          </p15:clr>
        </p15:guide>
        <p15:guide id="13" pos="329" userDrawn="1">
          <p15:clr>
            <a:srgbClr val="A4A3A4"/>
          </p15:clr>
        </p15:guide>
        <p15:guide id="14" pos="625" userDrawn="1">
          <p15:clr>
            <a:srgbClr val="A4A3A4"/>
          </p15:clr>
        </p15:guide>
        <p15:guide id="15" pos="787" userDrawn="1">
          <p15:clr>
            <a:srgbClr val="A4A3A4"/>
          </p15:clr>
        </p15:guide>
        <p15:guide id="16" pos="1182" userDrawn="1">
          <p15:clr>
            <a:srgbClr val="A4A3A4"/>
          </p15:clr>
        </p15:guide>
        <p15:guide id="17" pos="1374" userDrawn="1">
          <p15:clr>
            <a:srgbClr val="A4A3A4"/>
          </p15:clr>
        </p15:guide>
        <p15:guide id="18" pos="1655" userDrawn="1">
          <p15:clr>
            <a:srgbClr val="A4A3A4"/>
          </p15:clr>
        </p15:guide>
        <p15:guide id="19" pos="1736" userDrawn="1">
          <p15:clr>
            <a:srgbClr val="A4A3A4"/>
          </p15:clr>
        </p15:guide>
        <p15:guide id="20" pos="2145" userDrawn="1">
          <p15:clr>
            <a:srgbClr val="A4A3A4"/>
          </p15:clr>
        </p15:guide>
        <p15:guide id="21" pos="2211" userDrawn="1">
          <p15:clr>
            <a:srgbClr val="A4A3A4"/>
          </p15:clr>
        </p15:guide>
        <p15:guide id="22" pos="2604" userDrawn="1">
          <p15:clr>
            <a:srgbClr val="A4A3A4"/>
          </p15:clr>
        </p15:guide>
        <p15:guide id="23" pos="2690" userDrawn="1">
          <p15:clr>
            <a:srgbClr val="A4A3A4"/>
          </p15:clr>
        </p15:guide>
        <p15:guide id="24" pos="3080" userDrawn="1">
          <p15:clr>
            <a:srgbClr val="A4A3A4"/>
          </p15:clr>
        </p15:guide>
        <p15:guide id="25" pos="3160" userDrawn="1">
          <p15:clr>
            <a:srgbClr val="A4A3A4"/>
          </p15:clr>
        </p15:guide>
        <p15:guide id="26" pos="3392" userDrawn="1">
          <p15:clr>
            <a:srgbClr val="A4A3A4"/>
          </p15:clr>
        </p15:guide>
        <p15:guide id="27" pos="3636" userDrawn="1">
          <p15:clr>
            <a:srgbClr val="A4A3A4"/>
          </p15:clr>
        </p15:guide>
        <p15:guide id="28" pos="4029" userDrawn="1">
          <p15:clr>
            <a:srgbClr val="A4A3A4"/>
          </p15:clr>
        </p15:guide>
        <p15:guide id="29" pos="4095" userDrawn="1">
          <p15:clr>
            <a:srgbClr val="A4A3A4"/>
          </p15:clr>
        </p15:guide>
        <p15:guide id="30" pos="4504" userDrawn="1">
          <p15:clr>
            <a:srgbClr val="A4A3A4"/>
          </p15:clr>
        </p15:guide>
        <p15:guide id="31" pos="4585" userDrawn="1">
          <p15:clr>
            <a:srgbClr val="A4A3A4"/>
          </p15:clr>
        </p15:guide>
        <p15:guide id="32" pos="4979" userDrawn="1">
          <p15:clr>
            <a:srgbClr val="A4A3A4"/>
          </p15:clr>
        </p15:guide>
        <p15:guide id="33" pos="5058" userDrawn="1">
          <p15:clr>
            <a:srgbClr val="A4A3A4"/>
          </p15:clr>
        </p15:guide>
        <p15:guide id="34" pos="5615" userDrawn="1">
          <p15:clr>
            <a:srgbClr val="A4A3A4"/>
          </p15:clr>
        </p15:guide>
        <p15:guide id="36" pos="59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0" name="Auteur" initials="A" lastIdx="0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00"/>
    <a:srgbClr val="C5E0B3"/>
    <a:srgbClr val="8793D6"/>
    <a:srgbClr val="DADEF1"/>
    <a:srgbClr val="AFB7E4"/>
    <a:srgbClr val="C70028"/>
    <a:srgbClr val="F52B73"/>
    <a:srgbClr val="FF5F98"/>
    <a:srgbClr val="D9D9D9"/>
    <a:srgbClr val="EC7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80" autoAdjust="0"/>
    <p:restoredTop sz="96357" autoAdjust="0"/>
  </p:normalViewPr>
  <p:slideViewPr>
    <p:cSldViewPr snapToGrid="0">
      <p:cViewPr>
        <p:scale>
          <a:sx n="80" d="100"/>
          <a:sy n="80" d="100"/>
        </p:scale>
        <p:origin x="-2250" y="-792"/>
      </p:cViewPr>
      <p:guideLst>
        <p:guide orient="horz" pos="850"/>
        <p:guide orient="horz" pos="1313"/>
        <p:guide orient="horz" pos="1393"/>
        <p:guide orient="horz" pos="1684"/>
        <p:guide orient="horz" pos="1933"/>
        <p:guide orient="horz" pos="2319"/>
        <p:guide orient="horz" pos="2478"/>
        <p:guide orient="horz" pos="2931"/>
        <p:guide orient="horz" pos="3521"/>
        <p:guide orient="horz" pos="3589"/>
        <p:guide orient="horz" pos="4027"/>
        <p:guide pos="329"/>
        <p:guide pos="625"/>
        <p:guide pos="787"/>
        <p:guide pos="1182"/>
        <p:guide pos="1374"/>
        <p:guide pos="1655"/>
        <p:guide pos="1736"/>
        <p:guide pos="2145"/>
        <p:guide pos="2211"/>
        <p:guide pos="2604"/>
        <p:guide pos="2690"/>
        <p:guide pos="3080"/>
        <p:guide pos="3160"/>
        <p:guide pos="3392"/>
        <p:guide pos="3636"/>
        <p:guide pos="4029"/>
        <p:guide pos="4095"/>
        <p:guide pos="4504"/>
        <p:guide pos="4585"/>
        <p:guide pos="4979"/>
        <p:guide pos="5058"/>
        <p:guide pos="5615"/>
        <p:guide pos="5928"/>
      </p:guideLst>
    </p:cSldViewPr>
  </p:slideViewPr>
  <p:outlineViewPr>
    <p:cViewPr>
      <p:scale>
        <a:sx n="33" d="100"/>
        <a:sy n="33" d="100"/>
      </p:scale>
      <p:origin x="0" y="-371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06"/>
    </p:cViewPr>
  </p:sorterViewPr>
  <p:notesViewPr>
    <p:cSldViewPr snapToGrid="0">
      <p:cViewPr varScale="1">
        <p:scale>
          <a:sx n="69" d="100"/>
          <a:sy n="69" d="100"/>
        </p:scale>
        <p:origin x="361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baseline="0" dirty="0"/>
              <a:t>Atelier </a:t>
            </a:r>
            <a:r>
              <a:rPr lang="en-US" sz="900" b="1" baseline="0" dirty="0">
                <a:solidFill>
                  <a:srgbClr val="595959"/>
                </a:solidFill>
              </a:rPr>
              <a:t>Infr</a:t>
            </a:r>
            <a:r>
              <a:rPr lang="en-US" sz="900" b="1" baseline="0" dirty="0"/>
              <a:t>astructures</a:t>
            </a:r>
            <a:endParaRPr lang="en-US" sz="900" b="1" dirty="0"/>
          </a:p>
        </c:rich>
      </c:tx>
      <c:layout>
        <c:manualLayout>
          <c:xMode val="edge"/>
          <c:yMode val="edge"/>
          <c:x val="0.17887774168807169"/>
          <c:y val="0.82061610539100227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999581778380408"/>
          <c:y val="5.8669754335336631E-2"/>
          <c:w val="0.52000836443239173"/>
          <c:h val="0.78704026460747323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FDDA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CB-4A14-BB9C-4ABDE7C44011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5CB-4A14-BB9C-4ABDE7C4401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5CB-4A14-BB9C-4ABDE7C44011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83.3</c:v>
                </c:pt>
                <c:pt idx="1">
                  <c:v>16.7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5CB-4A14-BB9C-4ABDE7C440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baseline="0" dirty="0"/>
              <a:t>Atelier </a:t>
            </a:r>
            <a:r>
              <a:rPr lang="en-US" sz="900" b="1" baseline="0" dirty="0">
                <a:solidFill>
                  <a:srgbClr val="595959"/>
                </a:solidFill>
              </a:rPr>
              <a:t>Services</a:t>
            </a:r>
            <a:endParaRPr lang="en-US" sz="900" b="1" dirty="0"/>
          </a:p>
        </c:rich>
      </c:tx>
      <c:layout>
        <c:manualLayout>
          <c:xMode val="edge"/>
          <c:yMode val="edge"/>
          <c:x val="0.26533452823943693"/>
          <c:y val="0.79965986164551228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999581778380408"/>
          <c:y val="5.8669754335336631E-2"/>
          <c:w val="0.52000836443239173"/>
          <c:h val="0.78704026460747323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B7004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28A-42C6-87D4-1157609E286D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28A-42C6-87D4-1157609E28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28A-42C6-87D4-1157609E286D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76.900000000000006</c:v>
                </c:pt>
                <c:pt idx="1">
                  <c:v>41.6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28A-42C6-87D4-1157609E2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baseline="0" dirty="0"/>
              <a:t>Atelier Usages</a:t>
            </a:r>
            <a:endParaRPr lang="en-US" sz="900" b="1" dirty="0"/>
          </a:p>
        </c:rich>
      </c:tx>
      <c:layout>
        <c:manualLayout>
          <c:xMode val="edge"/>
          <c:yMode val="edge"/>
          <c:x val="0.2737837763916563"/>
          <c:y val="0.80576874498177109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999581778380408"/>
          <c:y val="5.8669754335336631E-2"/>
          <c:w val="0.52000836443239173"/>
          <c:h val="0.78704026460747323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8DB-42DB-8CA4-98D1B955378E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8DB-42DB-8CA4-98D1B955378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8DB-42DB-8CA4-98D1B955378E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83.3</c:v>
                </c:pt>
                <c:pt idx="1">
                  <c:v>16.7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8DB-42DB-8CA4-98D1B95537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fr-FR" sz="1100" b="1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900" b="1" baseline="0" noProof="0" dirty="0"/>
              <a:t>Atelier </a:t>
            </a:r>
            <a:r>
              <a:rPr lang="fr-FR" sz="900" b="1" baseline="0" noProof="0" dirty="0">
                <a:solidFill>
                  <a:srgbClr val="595959"/>
                </a:solidFill>
              </a:rPr>
              <a:t>Territoires</a:t>
            </a:r>
            <a:endParaRPr lang="fr-FR" sz="900" b="1" noProof="0" dirty="0"/>
          </a:p>
        </c:rich>
      </c:tx>
      <c:layout>
        <c:manualLayout>
          <c:xMode val="edge"/>
          <c:yMode val="edge"/>
          <c:x val="0.25647452797178916"/>
          <c:y val="0.8252279483337935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999581778380408"/>
          <c:y val="5.8669754335336631E-2"/>
          <c:w val="0.52000836443239173"/>
          <c:h val="0.78704026460747323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0C1-445D-ACE7-5BC5696AED4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0C1-445D-ACE7-5BC5696AED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0C1-445D-ACE7-5BC5696AED48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76.900000000000006</c:v>
                </c:pt>
                <c:pt idx="1">
                  <c:v>23.1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0C1-445D-ACE7-5BC5696AED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fr-FR" sz="1100" b="1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900" b="1" baseline="0" noProof="0" dirty="0"/>
              <a:t>Atelier </a:t>
            </a:r>
            <a:r>
              <a:rPr lang="fr-FR" sz="900" b="1" baseline="0" noProof="0" dirty="0">
                <a:solidFill>
                  <a:srgbClr val="595959"/>
                </a:solidFill>
              </a:rPr>
              <a:t>Données</a:t>
            </a:r>
            <a:endParaRPr lang="fr-FR" sz="900" b="1" noProof="0" dirty="0"/>
          </a:p>
        </c:rich>
      </c:tx>
      <c:layout>
        <c:manualLayout>
          <c:xMode val="edge"/>
          <c:yMode val="edge"/>
          <c:x val="0.23923138813441258"/>
          <c:y val="0.8489300826057858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999581778380408"/>
          <c:y val="5.8669754335336631E-2"/>
          <c:w val="0.52000836443239173"/>
          <c:h val="0.78704026460747323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1F285A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AA8-480B-877F-6A73AAB97940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AA8-480B-877F-6A73AAB9794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AA8-480B-877F-6A73AAB97940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61.1</c:v>
                </c:pt>
                <c:pt idx="1">
                  <c:v>38.9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AA8-480B-877F-6A73AAB979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0.38529</cdr:x>
      <cdr:y>0.31187</cdr:y>
    </cdr:from>
    <cdr:to>
      <cdr:x>0.61471</cdr:x>
      <cdr:y>0.55262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="" xmlns:a16="http://schemas.microsoft.com/office/drawing/2014/main" id="{FFAFA1E9-CA0F-4A08-AE18-9091C02CD520}"/>
            </a:ext>
          </a:extLst>
        </cdr:cNvPr>
        <cdr:cNvSpPr txBox="1"/>
      </cdr:nvSpPr>
      <cdr:spPr>
        <a:xfrm xmlns:a="http://schemas.openxmlformats.org/drawingml/2006/main">
          <a:off x="1871985" y="1170206"/>
          <a:ext cx="1114697" cy="903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fr-FR" sz="1100" dirty="0"/>
        </a:p>
        <a:p xmlns:a="http://schemas.openxmlformats.org/drawingml/2006/main">
          <a:pPr algn="ctr"/>
          <a:endParaRPr lang="fr-FR" dirty="0"/>
        </a:p>
        <a:p xmlns:a="http://schemas.openxmlformats.org/drawingml/2006/main">
          <a:pPr algn="ctr"/>
          <a:r>
            <a:rPr lang="fr-FR" sz="2400" b="1" dirty="0">
              <a:solidFill>
                <a:schemeClr val="tx1"/>
              </a:solidFill>
            </a:rPr>
            <a:t>83,3%</a:t>
          </a:r>
        </a:p>
      </cdr:txBody>
    </cdr:sp>
  </cdr:relSizeAnchor>
  <cdr:relSizeAnchor xmlns:cdr="http://schemas.openxmlformats.org/drawingml/2006/chartDrawing">
    <cdr:from>
      <cdr:x>0.29831</cdr:x>
      <cdr:y>0.34508</cdr:y>
    </cdr:from>
    <cdr:to>
      <cdr:x>0.70168</cdr:x>
      <cdr:y>0.53018</cdr:y>
    </cdr:to>
    <cdr:sp macro="" textlink="">
      <cdr:nvSpPr>
        <cdr:cNvPr id="3" name="ZoneTexte 2">
          <a:extLst xmlns:a="http://schemas.openxmlformats.org/drawingml/2006/main">
            <a:ext uri="{FF2B5EF4-FFF2-40B4-BE49-F238E27FC236}">
              <a16:creationId xmlns="" xmlns:a16="http://schemas.microsoft.com/office/drawing/2014/main" id="{D41EC501-6CB5-4A2A-ACDA-604704D52D3A}"/>
            </a:ext>
          </a:extLst>
        </cdr:cNvPr>
        <cdr:cNvSpPr txBox="1"/>
      </cdr:nvSpPr>
      <cdr:spPr>
        <a:xfrm xmlns:a="http://schemas.openxmlformats.org/drawingml/2006/main">
          <a:off x="483083" y="477824"/>
          <a:ext cx="653209" cy="2563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b="1" dirty="0">
              <a:solidFill>
                <a:srgbClr val="595959"/>
              </a:solidFill>
            </a:rPr>
            <a:t>83 %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0.38529</cdr:x>
      <cdr:y>0.31187</cdr:y>
    </cdr:from>
    <cdr:to>
      <cdr:x>0.61471</cdr:x>
      <cdr:y>0.55262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="" xmlns:a16="http://schemas.microsoft.com/office/drawing/2014/main" id="{FFAFA1E9-CA0F-4A08-AE18-9091C02CD520}"/>
            </a:ext>
          </a:extLst>
        </cdr:cNvPr>
        <cdr:cNvSpPr txBox="1"/>
      </cdr:nvSpPr>
      <cdr:spPr>
        <a:xfrm xmlns:a="http://schemas.openxmlformats.org/drawingml/2006/main">
          <a:off x="1871985" y="1170206"/>
          <a:ext cx="1114697" cy="903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fr-FR" sz="1100" dirty="0"/>
        </a:p>
        <a:p xmlns:a="http://schemas.openxmlformats.org/drawingml/2006/main">
          <a:pPr algn="ctr"/>
          <a:endParaRPr lang="fr-FR" dirty="0"/>
        </a:p>
        <a:p xmlns:a="http://schemas.openxmlformats.org/drawingml/2006/main">
          <a:pPr algn="ctr"/>
          <a:r>
            <a:rPr lang="fr-FR" sz="2400" b="1" dirty="0">
              <a:solidFill>
                <a:schemeClr val="tx1"/>
              </a:solidFill>
            </a:rPr>
            <a:t>83,3%</a:t>
          </a:r>
        </a:p>
      </cdr:txBody>
    </cdr:sp>
  </cdr:relSizeAnchor>
  <cdr:relSizeAnchor xmlns:cdr="http://schemas.openxmlformats.org/drawingml/2006/chartDrawing">
    <cdr:from>
      <cdr:x>0.31931</cdr:x>
      <cdr:y>0.35941</cdr:y>
    </cdr:from>
    <cdr:to>
      <cdr:x>0.69948</cdr:x>
      <cdr:y>0.54451</cdr:y>
    </cdr:to>
    <cdr:sp macro="" textlink="">
      <cdr:nvSpPr>
        <cdr:cNvPr id="3" name="ZoneTexte 2">
          <a:extLst xmlns:a="http://schemas.openxmlformats.org/drawingml/2006/main">
            <a:ext uri="{FF2B5EF4-FFF2-40B4-BE49-F238E27FC236}">
              <a16:creationId xmlns="" xmlns:a16="http://schemas.microsoft.com/office/drawing/2014/main" id="{D41EC501-6CB5-4A2A-ACDA-604704D52D3A}"/>
            </a:ext>
          </a:extLst>
        </cdr:cNvPr>
        <cdr:cNvSpPr txBox="1"/>
      </cdr:nvSpPr>
      <cdr:spPr>
        <a:xfrm xmlns:a="http://schemas.openxmlformats.org/drawingml/2006/main">
          <a:off x="517078" y="538085"/>
          <a:ext cx="615640" cy="2771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200" b="1" dirty="0">
              <a:solidFill>
                <a:srgbClr val="595959"/>
              </a:solidFill>
            </a:rPr>
            <a:t>58 %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0.38529</cdr:x>
      <cdr:y>0.31187</cdr:y>
    </cdr:from>
    <cdr:to>
      <cdr:x>0.61471</cdr:x>
      <cdr:y>0.55262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="" xmlns:a16="http://schemas.microsoft.com/office/drawing/2014/main" id="{FFAFA1E9-CA0F-4A08-AE18-9091C02CD520}"/>
            </a:ext>
          </a:extLst>
        </cdr:cNvPr>
        <cdr:cNvSpPr txBox="1"/>
      </cdr:nvSpPr>
      <cdr:spPr>
        <a:xfrm xmlns:a="http://schemas.openxmlformats.org/drawingml/2006/main">
          <a:off x="1871985" y="1170206"/>
          <a:ext cx="1114697" cy="903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fr-FR" sz="1100" dirty="0"/>
        </a:p>
        <a:p xmlns:a="http://schemas.openxmlformats.org/drawingml/2006/main">
          <a:pPr algn="ctr"/>
          <a:endParaRPr lang="fr-FR" dirty="0"/>
        </a:p>
        <a:p xmlns:a="http://schemas.openxmlformats.org/drawingml/2006/main">
          <a:pPr algn="ctr"/>
          <a:r>
            <a:rPr lang="fr-FR" sz="2400" b="1" dirty="0">
              <a:solidFill>
                <a:schemeClr val="tx1"/>
              </a:solidFill>
            </a:rPr>
            <a:t>83,3%</a:t>
          </a:r>
        </a:p>
      </cdr:txBody>
    </cdr:sp>
  </cdr:relSizeAnchor>
  <cdr:relSizeAnchor xmlns:cdr="http://schemas.openxmlformats.org/drawingml/2006/chartDrawing">
    <cdr:from>
      <cdr:x>0.33544</cdr:x>
      <cdr:y>0.37349</cdr:y>
    </cdr:from>
    <cdr:to>
      <cdr:x>0.69549</cdr:x>
      <cdr:y>0.59534</cdr:y>
    </cdr:to>
    <cdr:sp macro="" textlink="">
      <cdr:nvSpPr>
        <cdr:cNvPr id="3" name="ZoneTexte 2">
          <a:extLst xmlns:a="http://schemas.openxmlformats.org/drawingml/2006/main">
            <a:ext uri="{FF2B5EF4-FFF2-40B4-BE49-F238E27FC236}">
              <a16:creationId xmlns="" xmlns:a16="http://schemas.microsoft.com/office/drawing/2014/main" id="{D41EC501-6CB5-4A2A-ACDA-604704D52D3A}"/>
            </a:ext>
          </a:extLst>
        </cdr:cNvPr>
        <cdr:cNvSpPr txBox="1"/>
      </cdr:nvSpPr>
      <cdr:spPr>
        <a:xfrm xmlns:a="http://schemas.openxmlformats.org/drawingml/2006/main">
          <a:off x="473297" y="484275"/>
          <a:ext cx="508021" cy="287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200" b="1" dirty="0" smtClean="0">
              <a:solidFill>
                <a:srgbClr val="595959"/>
              </a:solidFill>
            </a:rPr>
            <a:t>85%</a:t>
          </a:r>
          <a:endParaRPr lang="fr-FR" sz="1200" b="1" dirty="0">
            <a:solidFill>
              <a:srgbClr val="595959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0.38529</cdr:x>
      <cdr:y>0.31187</cdr:y>
    </cdr:from>
    <cdr:to>
      <cdr:x>0.61471</cdr:x>
      <cdr:y>0.55262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="" xmlns:a16="http://schemas.microsoft.com/office/drawing/2014/main" id="{FFAFA1E9-CA0F-4A08-AE18-9091C02CD520}"/>
            </a:ext>
          </a:extLst>
        </cdr:cNvPr>
        <cdr:cNvSpPr txBox="1"/>
      </cdr:nvSpPr>
      <cdr:spPr>
        <a:xfrm xmlns:a="http://schemas.openxmlformats.org/drawingml/2006/main">
          <a:off x="1871985" y="1170206"/>
          <a:ext cx="1114697" cy="903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fr-FR" sz="1100" dirty="0"/>
        </a:p>
        <a:p xmlns:a="http://schemas.openxmlformats.org/drawingml/2006/main">
          <a:pPr algn="ctr"/>
          <a:endParaRPr lang="fr-FR" dirty="0"/>
        </a:p>
        <a:p xmlns:a="http://schemas.openxmlformats.org/drawingml/2006/main">
          <a:pPr algn="ctr"/>
          <a:r>
            <a:rPr lang="fr-FR" sz="2400" b="1" dirty="0">
              <a:solidFill>
                <a:schemeClr val="tx1"/>
              </a:solidFill>
            </a:rPr>
            <a:t>83,3%</a:t>
          </a:r>
        </a:p>
      </cdr:txBody>
    </cdr:sp>
  </cdr:relSizeAnchor>
  <cdr:relSizeAnchor xmlns:cdr="http://schemas.openxmlformats.org/drawingml/2006/chartDrawing">
    <cdr:from>
      <cdr:x>0.30942</cdr:x>
      <cdr:y>0.37191</cdr:y>
    </cdr:from>
    <cdr:to>
      <cdr:x>0.70347</cdr:x>
      <cdr:y>0.55701</cdr:y>
    </cdr:to>
    <cdr:sp macro="" textlink="">
      <cdr:nvSpPr>
        <cdr:cNvPr id="3" name="ZoneTexte 2">
          <a:extLst xmlns:a="http://schemas.openxmlformats.org/drawingml/2006/main">
            <a:ext uri="{FF2B5EF4-FFF2-40B4-BE49-F238E27FC236}">
              <a16:creationId xmlns="" xmlns:a16="http://schemas.microsoft.com/office/drawing/2014/main" id="{D41EC501-6CB5-4A2A-ACDA-604704D52D3A}"/>
            </a:ext>
          </a:extLst>
        </cdr:cNvPr>
        <cdr:cNvSpPr txBox="1"/>
      </cdr:nvSpPr>
      <cdr:spPr>
        <a:xfrm xmlns:a="http://schemas.openxmlformats.org/drawingml/2006/main">
          <a:off x="588941" y="595279"/>
          <a:ext cx="750035" cy="296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200" b="1" dirty="0">
              <a:solidFill>
                <a:srgbClr val="595959"/>
              </a:solidFill>
            </a:rPr>
            <a:t>77 %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0.38529</cdr:x>
      <cdr:y>0.31187</cdr:y>
    </cdr:from>
    <cdr:to>
      <cdr:x>0.61471</cdr:x>
      <cdr:y>0.55262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="" xmlns:a16="http://schemas.microsoft.com/office/drawing/2014/main" id="{FFAFA1E9-CA0F-4A08-AE18-9091C02CD520}"/>
            </a:ext>
          </a:extLst>
        </cdr:cNvPr>
        <cdr:cNvSpPr txBox="1"/>
      </cdr:nvSpPr>
      <cdr:spPr>
        <a:xfrm xmlns:a="http://schemas.openxmlformats.org/drawingml/2006/main">
          <a:off x="1871985" y="1170206"/>
          <a:ext cx="1114697" cy="903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fr-FR" sz="1100" dirty="0"/>
        </a:p>
        <a:p xmlns:a="http://schemas.openxmlformats.org/drawingml/2006/main">
          <a:pPr algn="ctr"/>
          <a:endParaRPr lang="fr-FR" dirty="0"/>
        </a:p>
        <a:p xmlns:a="http://schemas.openxmlformats.org/drawingml/2006/main">
          <a:pPr algn="ctr"/>
          <a:r>
            <a:rPr lang="fr-FR" sz="2400" b="1" dirty="0">
              <a:solidFill>
                <a:schemeClr val="tx1"/>
              </a:solidFill>
            </a:rPr>
            <a:t>83,3%</a:t>
          </a:r>
        </a:p>
      </cdr:txBody>
    </cdr:sp>
  </cdr:relSizeAnchor>
  <cdr:relSizeAnchor xmlns:cdr="http://schemas.openxmlformats.org/drawingml/2006/chartDrawing">
    <cdr:from>
      <cdr:x>0.30156</cdr:x>
      <cdr:y>0.33799</cdr:y>
    </cdr:from>
    <cdr:to>
      <cdr:x>0.69844</cdr:x>
      <cdr:y>0.52309</cdr:y>
    </cdr:to>
    <cdr:sp macro="" textlink="">
      <cdr:nvSpPr>
        <cdr:cNvPr id="3" name="ZoneTexte 2">
          <a:extLst xmlns:a="http://schemas.openxmlformats.org/drawingml/2006/main">
            <a:ext uri="{FF2B5EF4-FFF2-40B4-BE49-F238E27FC236}">
              <a16:creationId xmlns="" xmlns:a16="http://schemas.microsoft.com/office/drawing/2014/main" id="{D41EC501-6CB5-4A2A-ACDA-604704D52D3A}"/>
            </a:ext>
          </a:extLst>
        </cdr:cNvPr>
        <cdr:cNvSpPr txBox="1"/>
      </cdr:nvSpPr>
      <cdr:spPr>
        <a:xfrm xmlns:a="http://schemas.openxmlformats.org/drawingml/2006/main">
          <a:off x="558467" y="491892"/>
          <a:ext cx="734976" cy="269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200" b="1" dirty="0">
              <a:solidFill>
                <a:srgbClr val="595959"/>
              </a:solidFill>
            </a:rPr>
            <a:t>61 %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776A5D65-4715-4DB2-B07A-04D8CC661C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047C7262-8AE2-471B-83E6-09141AAAE6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967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23532340-58D2-4FFB-90E2-4971EFBEBF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76DF602F-2F52-4C36-BE82-8507A289CE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9" y="9431258"/>
            <a:ext cx="2946400" cy="496967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33A4A281-6F8F-4032-B15F-09EC69E8816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021391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8136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8136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30093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30093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E3AADE65-BFA2-47A3-8695-179754638FDF}" type="slidenum">
              <a:rPr lang="ro-RO" smtClean="0"/>
              <a:t>‹N°›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8065777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7DFE8184-511A-4612-A6ED-25DFD9AA7F6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87B440F-BA8E-4263-AEAD-1CCE5D4CDC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ADE65-BFA2-47A3-8695-179754638FDF}" type="slidenum">
              <a:rPr lang="ro-RO" smtClean="0"/>
              <a:t>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09026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ADE65-BFA2-47A3-8695-179754638FDF}" type="slidenum">
              <a:rPr lang="ro-RO" smtClean="0"/>
              <a:t>8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05383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1DF1AC1-D89A-439B-B1C6-4AE7D4766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593B8DB2-AA70-49BC-878F-629CC5CBE4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Élaboration de la SCORAN de Bourgogne-Franche-Comté – Consultation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BD43D2CD-CA49-42BE-9D70-A26F4D727B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F8498-8C19-4471-8BAE-60D33DFCA461}" type="slidenum">
              <a:rPr lang="ro-RO" smtClean="0"/>
              <a:pPr/>
              <a:t>‹N°›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334472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F8498-8C19-4471-8BAE-60D33DFCA461}" type="slidenum">
              <a:rPr lang="ro-RO" smtClean="0"/>
              <a:pPr/>
              <a:t>‹N°›</a:t>
            </a:fld>
            <a:endParaRPr lang="ro-RO" dirty="0"/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495301" y="207833"/>
            <a:ext cx="8915400" cy="852224"/>
          </a:xfrm>
        </p:spPr>
        <p:txBody>
          <a:bodyPr lIns="72000" tIns="72000" rIns="72000" bIns="72000" anchor="ctr"/>
          <a:lstStyle>
            <a:lvl1pPr>
              <a:defRPr/>
            </a:lvl1pPr>
          </a:lstStyle>
          <a:p>
            <a:endParaRPr lang="ro-RO" dirty="0"/>
          </a:p>
        </p:txBody>
      </p:sp>
      <p:cxnSp>
        <p:nvCxnSpPr>
          <p:cNvPr id="17" name="Connecteur droit 7"/>
          <p:cNvCxnSpPr/>
          <p:nvPr userDrawn="1"/>
        </p:nvCxnSpPr>
        <p:spPr>
          <a:xfrm>
            <a:off x="428887" y="207833"/>
            <a:ext cx="0" cy="852224"/>
          </a:xfrm>
          <a:prstGeom prst="line">
            <a:avLst/>
          </a:prstGeom>
          <a:ln w="1905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E9507AD-90BB-4F49-B50D-63A0721E4F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33858" y="6476706"/>
            <a:ext cx="4038285" cy="365125"/>
          </a:xfrm>
        </p:spPr>
        <p:txBody>
          <a:bodyPr/>
          <a:lstStyle/>
          <a:p>
            <a:r>
              <a:rPr lang="fr-FR" dirty="0"/>
              <a:t>Élaboration de la SCORAN de Bourgogne-Franche-Comté – Consultation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05469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o-RO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74231" y="2374974"/>
            <a:ext cx="3157538" cy="210805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197760" indent="0" algn="ctr">
              <a:buNone/>
              <a:defRPr/>
            </a:lvl2pPr>
            <a:lvl3pPr marL="388643" indent="0" algn="ctr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Freeform 6"/>
          <p:cNvSpPr>
            <a:spLocks/>
          </p:cNvSpPr>
          <p:nvPr userDrawn="1"/>
        </p:nvSpPr>
        <p:spPr bwMode="auto">
          <a:xfrm flipV="1">
            <a:off x="2856708" y="4811918"/>
            <a:ext cx="4192587" cy="2046083"/>
          </a:xfrm>
          <a:custGeom>
            <a:avLst/>
            <a:gdLst>
              <a:gd name="T0" fmla="*/ 631 w 1261"/>
              <a:gd name="T1" fmla="*/ 615 h 615"/>
              <a:gd name="T2" fmla="*/ 0 w 1261"/>
              <a:gd name="T3" fmla="*/ 0 h 615"/>
              <a:gd name="T4" fmla="*/ 300 w 1261"/>
              <a:gd name="T5" fmla="*/ 0 h 615"/>
              <a:gd name="T6" fmla="*/ 631 w 1261"/>
              <a:gd name="T7" fmla="*/ 315 h 615"/>
              <a:gd name="T8" fmla="*/ 961 w 1261"/>
              <a:gd name="T9" fmla="*/ 0 h 615"/>
              <a:gd name="T10" fmla="*/ 1261 w 1261"/>
              <a:gd name="T11" fmla="*/ 0 h 615"/>
              <a:gd name="T12" fmla="*/ 631 w 1261"/>
              <a:gd name="T13" fmla="*/ 615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1" h="615">
                <a:moveTo>
                  <a:pt x="631" y="615"/>
                </a:moveTo>
                <a:cubicBezTo>
                  <a:pt x="288" y="615"/>
                  <a:pt x="9" y="341"/>
                  <a:pt x="0" y="0"/>
                </a:cubicBezTo>
                <a:cubicBezTo>
                  <a:pt x="300" y="0"/>
                  <a:pt x="300" y="0"/>
                  <a:pt x="300" y="0"/>
                </a:cubicBezTo>
                <a:cubicBezTo>
                  <a:pt x="309" y="175"/>
                  <a:pt x="453" y="315"/>
                  <a:pt x="631" y="315"/>
                </a:cubicBezTo>
                <a:cubicBezTo>
                  <a:pt x="808" y="315"/>
                  <a:pt x="953" y="175"/>
                  <a:pt x="961" y="0"/>
                </a:cubicBezTo>
                <a:cubicBezTo>
                  <a:pt x="1261" y="0"/>
                  <a:pt x="1261" y="0"/>
                  <a:pt x="1261" y="0"/>
                </a:cubicBezTo>
                <a:cubicBezTo>
                  <a:pt x="1253" y="341"/>
                  <a:pt x="974" y="615"/>
                  <a:pt x="631" y="615"/>
                </a:cubicBezTo>
              </a:path>
            </a:pathLst>
          </a:custGeom>
          <a:solidFill>
            <a:srgbClr val="5369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 sz="180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048154" y="1641282"/>
            <a:ext cx="1809692" cy="389485"/>
            <a:chOff x="10045700" y="882650"/>
            <a:chExt cx="3149600" cy="677863"/>
          </a:xfrm>
        </p:grpSpPr>
        <p:sp>
          <p:nvSpPr>
            <p:cNvPr id="23" name="Freeform 5"/>
            <p:cNvSpPr>
              <a:spLocks noEditPoints="1"/>
            </p:cNvSpPr>
            <p:nvPr userDrawn="1"/>
          </p:nvSpPr>
          <p:spPr bwMode="auto">
            <a:xfrm>
              <a:off x="10512425" y="882650"/>
              <a:ext cx="757238" cy="677863"/>
            </a:xfrm>
            <a:custGeom>
              <a:avLst/>
              <a:gdLst>
                <a:gd name="T0" fmla="*/ 372 w 477"/>
                <a:gd name="T1" fmla="*/ 427 h 427"/>
                <a:gd name="T2" fmla="*/ 332 w 477"/>
                <a:gd name="T3" fmla="*/ 334 h 427"/>
                <a:gd name="T4" fmla="*/ 145 w 477"/>
                <a:gd name="T5" fmla="*/ 334 h 427"/>
                <a:gd name="T6" fmla="*/ 105 w 477"/>
                <a:gd name="T7" fmla="*/ 427 h 427"/>
                <a:gd name="T8" fmla="*/ 0 w 477"/>
                <a:gd name="T9" fmla="*/ 427 h 427"/>
                <a:gd name="T10" fmla="*/ 190 w 477"/>
                <a:gd name="T11" fmla="*/ 0 h 427"/>
                <a:gd name="T12" fmla="*/ 287 w 477"/>
                <a:gd name="T13" fmla="*/ 0 h 427"/>
                <a:gd name="T14" fmla="*/ 477 w 477"/>
                <a:gd name="T15" fmla="*/ 427 h 427"/>
                <a:gd name="T16" fmla="*/ 372 w 477"/>
                <a:gd name="T17" fmla="*/ 427 h 427"/>
                <a:gd name="T18" fmla="*/ 240 w 477"/>
                <a:gd name="T19" fmla="*/ 128 h 427"/>
                <a:gd name="T20" fmla="*/ 183 w 477"/>
                <a:gd name="T21" fmla="*/ 251 h 427"/>
                <a:gd name="T22" fmla="*/ 294 w 477"/>
                <a:gd name="T23" fmla="*/ 251 h 427"/>
                <a:gd name="T24" fmla="*/ 240 w 477"/>
                <a:gd name="T25" fmla="*/ 128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7" h="427">
                  <a:moveTo>
                    <a:pt x="372" y="427"/>
                  </a:moveTo>
                  <a:lnTo>
                    <a:pt x="332" y="334"/>
                  </a:lnTo>
                  <a:lnTo>
                    <a:pt x="145" y="334"/>
                  </a:lnTo>
                  <a:lnTo>
                    <a:pt x="105" y="427"/>
                  </a:lnTo>
                  <a:lnTo>
                    <a:pt x="0" y="427"/>
                  </a:lnTo>
                  <a:lnTo>
                    <a:pt x="190" y="0"/>
                  </a:lnTo>
                  <a:lnTo>
                    <a:pt x="287" y="0"/>
                  </a:lnTo>
                  <a:lnTo>
                    <a:pt x="477" y="427"/>
                  </a:lnTo>
                  <a:lnTo>
                    <a:pt x="372" y="427"/>
                  </a:lnTo>
                  <a:close/>
                  <a:moveTo>
                    <a:pt x="240" y="128"/>
                  </a:moveTo>
                  <a:lnTo>
                    <a:pt x="183" y="251"/>
                  </a:lnTo>
                  <a:lnTo>
                    <a:pt x="294" y="251"/>
                  </a:lnTo>
                  <a:lnTo>
                    <a:pt x="240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 sz="1800"/>
            </a:p>
          </p:txBody>
        </p:sp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11258550" y="882650"/>
              <a:ext cx="612775" cy="677863"/>
            </a:xfrm>
            <a:custGeom>
              <a:avLst/>
              <a:gdLst>
                <a:gd name="T0" fmla="*/ 90 w 163"/>
                <a:gd name="T1" fmla="*/ 144 h 180"/>
                <a:gd name="T2" fmla="*/ 137 w 163"/>
                <a:gd name="T3" fmla="*/ 121 h 180"/>
                <a:gd name="T4" fmla="*/ 162 w 163"/>
                <a:gd name="T5" fmla="*/ 147 h 180"/>
                <a:gd name="T6" fmla="*/ 92 w 163"/>
                <a:gd name="T7" fmla="*/ 180 h 180"/>
                <a:gd name="T8" fmla="*/ 26 w 163"/>
                <a:gd name="T9" fmla="*/ 155 h 180"/>
                <a:gd name="T10" fmla="*/ 0 w 163"/>
                <a:gd name="T11" fmla="*/ 90 h 180"/>
                <a:gd name="T12" fmla="*/ 26 w 163"/>
                <a:gd name="T13" fmla="*/ 26 h 180"/>
                <a:gd name="T14" fmla="*/ 91 w 163"/>
                <a:gd name="T15" fmla="*/ 0 h 180"/>
                <a:gd name="T16" fmla="*/ 163 w 163"/>
                <a:gd name="T17" fmla="*/ 33 h 180"/>
                <a:gd name="T18" fmla="*/ 139 w 163"/>
                <a:gd name="T19" fmla="*/ 60 h 180"/>
                <a:gd name="T20" fmla="*/ 93 w 163"/>
                <a:gd name="T21" fmla="*/ 37 h 180"/>
                <a:gd name="T22" fmla="*/ 56 w 163"/>
                <a:gd name="T23" fmla="*/ 51 h 180"/>
                <a:gd name="T24" fmla="*/ 40 w 163"/>
                <a:gd name="T25" fmla="*/ 90 h 180"/>
                <a:gd name="T26" fmla="*/ 55 w 163"/>
                <a:gd name="T27" fmla="*/ 129 h 180"/>
                <a:gd name="T28" fmla="*/ 90 w 163"/>
                <a:gd name="T29" fmla="*/ 14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3" h="180">
                  <a:moveTo>
                    <a:pt x="90" y="144"/>
                  </a:moveTo>
                  <a:cubicBezTo>
                    <a:pt x="109" y="144"/>
                    <a:pt x="125" y="136"/>
                    <a:pt x="137" y="121"/>
                  </a:cubicBezTo>
                  <a:cubicBezTo>
                    <a:pt x="162" y="147"/>
                    <a:pt x="162" y="147"/>
                    <a:pt x="162" y="147"/>
                  </a:cubicBezTo>
                  <a:cubicBezTo>
                    <a:pt x="142" y="169"/>
                    <a:pt x="119" y="180"/>
                    <a:pt x="92" y="180"/>
                  </a:cubicBezTo>
                  <a:cubicBezTo>
                    <a:pt x="65" y="180"/>
                    <a:pt x="43" y="171"/>
                    <a:pt x="26" y="155"/>
                  </a:cubicBezTo>
                  <a:cubicBezTo>
                    <a:pt x="9" y="138"/>
                    <a:pt x="0" y="116"/>
                    <a:pt x="0" y="90"/>
                  </a:cubicBezTo>
                  <a:cubicBezTo>
                    <a:pt x="0" y="65"/>
                    <a:pt x="9" y="43"/>
                    <a:pt x="26" y="26"/>
                  </a:cubicBezTo>
                  <a:cubicBezTo>
                    <a:pt x="44" y="9"/>
                    <a:pt x="66" y="0"/>
                    <a:pt x="91" y="0"/>
                  </a:cubicBezTo>
                  <a:cubicBezTo>
                    <a:pt x="120" y="0"/>
                    <a:pt x="144" y="11"/>
                    <a:pt x="163" y="33"/>
                  </a:cubicBezTo>
                  <a:cubicBezTo>
                    <a:pt x="139" y="60"/>
                    <a:pt x="139" y="60"/>
                    <a:pt x="139" y="60"/>
                  </a:cubicBezTo>
                  <a:cubicBezTo>
                    <a:pt x="127" y="45"/>
                    <a:pt x="111" y="37"/>
                    <a:pt x="93" y="37"/>
                  </a:cubicBezTo>
                  <a:cubicBezTo>
                    <a:pt x="78" y="37"/>
                    <a:pt x="66" y="42"/>
                    <a:pt x="56" y="51"/>
                  </a:cubicBezTo>
                  <a:cubicBezTo>
                    <a:pt x="45" y="61"/>
                    <a:pt x="40" y="74"/>
                    <a:pt x="40" y="90"/>
                  </a:cubicBezTo>
                  <a:cubicBezTo>
                    <a:pt x="40" y="106"/>
                    <a:pt x="45" y="119"/>
                    <a:pt x="55" y="129"/>
                  </a:cubicBezTo>
                  <a:cubicBezTo>
                    <a:pt x="65" y="139"/>
                    <a:pt x="76" y="144"/>
                    <a:pt x="90" y="1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 sz="1800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auto">
            <a:xfrm>
              <a:off x="11945938" y="882650"/>
              <a:ext cx="430213" cy="677863"/>
            </a:xfrm>
            <a:custGeom>
              <a:avLst/>
              <a:gdLst>
                <a:gd name="T0" fmla="*/ 181 w 271"/>
                <a:gd name="T1" fmla="*/ 83 h 427"/>
                <a:gd name="T2" fmla="*/ 181 w 271"/>
                <a:gd name="T3" fmla="*/ 427 h 427"/>
                <a:gd name="T4" fmla="*/ 91 w 271"/>
                <a:gd name="T5" fmla="*/ 427 h 427"/>
                <a:gd name="T6" fmla="*/ 91 w 271"/>
                <a:gd name="T7" fmla="*/ 83 h 427"/>
                <a:gd name="T8" fmla="*/ 0 w 271"/>
                <a:gd name="T9" fmla="*/ 83 h 427"/>
                <a:gd name="T10" fmla="*/ 0 w 271"/>
                <a:gd name="T11" fmla="*/ 0 h 427"/>
                <a:gd name="T12" fmla="*/ 271 w 271"/>
                <a:gd name="T13" fmla="*/ 0 h 427"/>
                <a:gd name="T14" fmla="*/ 271 w 271"/>
                <a:gd name="T15" fmla="*/ 83 h 427"/>
                <a:gd name="T16" fmla="*/ 181 w 271"/>
                <a:gd name="T17" fmla="*/ 83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" h="427">
                  <a:moveTo>
                    <a:pt x="181" y="83"/>
                  </a:moveTo>
                  <a:lnTo>
                    <a:pt x="181" y="427"/>
                  </a:lnTo>
                  <a:lnTo>
                    <a:pt x="91" y="427"/>
                  </a:lnTo>
                  <a:lnTo>
                    <a:pt x="91" y="83"/>
                  </a:lnTo>
                  <a:lnTo>
                    <a:pt x="0" y="83"/>
                  </a:lnTo>
                  <a:lnTo>
                    <a:pt x="0" y="0"/>
                  </a:lnTo>
                  <a:lnTo>
                    <a:pt x="271" y="0"/>
                  </a:lnTo>
                  <a:lnTo>
                    <a:pt x="271" y="83"/>
                  </a:lnTo>
                  <a:lnTo>
                    <a:pt x="181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 sz="1800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10045700" y="882650"/>
              <a:ext cx="565150" cy="677863"/>
            </a:xfrm>
            <a:custGeom>
              <a:avLst/>
              <a:gdLst>
                <a:gd name="T0" fmla="*/ 223 w 356"/>
                <a:gd name="T1" fmla="*/ 83 h 427"/>
                <a:gd name="T2" fmla="*/ 223 w 356"/>
                <a:gd name="T3" fmla="*/ 427 h 427"/>
                <a:gd name="T4" fmla="*/ 133 w 356"/>
                <a:gd name="T5" fmla="*/ 427 h 427"/>
                <a:gd name="T6" fmla="*/ 133 w 356"/>
                <a:gd name="T7" fmla="*/ 83 h 427"/>
                <a:gd name="T8" fmla="*/ 0 w 356"/>
                <a:gd name="T9" fmla="*/ 83 h 427"/>
                <a:gd name="T10" fmla="*/ 0 w 356"/>
                <a:gd name="T11" fmla="*/ 0 h 427"/>
                <a:gd name="T12" fmla="*/ 356 w 356"/>
                <a:gd name="T13" fmla="*/ 0 h 427"/>
                <a:gd name="T14" fmla="*/ 356 w 356"/>
                <a:gd name="T15" fmla="*/ 83 h 427"/>
                <a:gd name="T16" fmla="*/ 223 w 356"/>
                <a:gd name="T17" fmla="*/ 83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" h="427">
                  <a:moveTo>
                    <a:pt x="223" y="83"/>
                  </a:moveTo>
                  <a:lnTo>
                    <a:pt x="223" y="427"/>
                  </a:lnTo>
                  <a:lnTo>
                    <a:pt x="133" y="427"/>
                  </a:lnTo>
                  <a:lnTo>
                    <a:pt x="133" y="83"/>
                  </a:lnTo>
                  <a:lnTo>
                    <a:pt x="0" y="83"/>
                  </a:lnTo>
                  <a:lnTo>
                    <a:pt x="0" y="0"/>
                  </a:lnTo>
                  <a:lnTo>
                    <a:pt x="356" y="0"/>
                  </a:lnTo>
                  <a:lnTo>
                    <a:pt x="356" y="83"/>
                  </a:lnTo>
                  <a:lnTo>
                    <a:pt x="223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 sz="1800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auto">
            <a:xfrm>
              <a:off x="12706350" y="882650"/>
              <a:ext cx="488950" cy="677863"/>
            </a:xfrm>
            <a:custGeom>
              <a:avLst/>
              <a:gdLst>
                <a:gd name="T0" fmla="*/ 50 w 130"/>
                <a:gd name="T1" fmla="*/ 39 h 180"/>
                <a:gd name="T2" fmla="*/ 45 w 130"/>
                <a:gd name="T3" fmla="*/ 51 h 180"/>
                <a:gd name="T4" fmla="*/ 51 w 130"/>
                <a:gd name="T5" fmla="*/ 63 h 180"/>
                <a:gd name="T6" fmla="*/ 81 w 130"/>
                <a:gd name="T7" fmla="*/ 74 h 180"/>
                <a:gd name="T8" fmla="*/ 117 w 130"/>
                <a:gd name="T9" fmla="*/ 92 h 180"/>
                <a:gd name="T10" fmla="*/ 130 w 130"/>
                <a:gd name="T11" fmla="*/ 128 h 180"/>
                <a:gd name="T12" fmla="*/ 114 w 130"/>
                <a:gd name="T13" fmla="*/ 165 h 180"/>
                <a:gd name="T14" fmla="*/ 70 w 130"/>
                <a:gd name="T15" fmla="*/ 180 h 180"/>
                <a:gd name="T16" fmla="*/ 0 w 130"/>
                <a:gd name="T17" fmla="*/ 149 h 180"/>
                <a:gd name="T18" fmla="*/ 22 w 130"/>
                <a:gd name="T19" fmla="*/ 121 h 180"/>
                <a:gd name="T20" fmla="*/ 71 w 130"/>
                <a:gd name="T21" fmla="*/ 146 h 180"/>
                <a:gd name="T22" fmla="*/ 87 w 130"/>
                <a:gd name="T23" fmla="*/ 141 h 180"/>
                <a:gd name="T24" fmla="*/ 92 w 130"/>
                <a:gd name="T25" fmla="*/ 129 h 180"/>
                <a:gd name="T26" fmla="*/ 86 w 130"/>
                <a:gd name="T27" fmla="*/ 116 h 180"/>
                <a:gd name="T28" fmla="*/ 62 w 130"/>
                <a:gd name="T29" fmla="*/ 107 h 180"/>
                <a:gd name="T30" fmla="*/ 20 w 130"/>
                <a:gd name="T31" fmla="*/ 88 h 180"/>
                <a:gd name="T32" fmla="*/ 7 w 130"/>
                <a:gd name="T33" fmla="*/ 52 h 180"/>
                <a:gd name="T34" fmla="*/ 24 w 130"/>
                <a:gd name="T35" fmla="*/ 14 h 180"/>
                <a:gd name="T36" fmla="*/ 66 w 130"/>
                <a:gd name="T37" fmla="*/ 0 h 180"/>
                <a:gd name="T38" fmla="*/ 99 w 130"/>
                <a:gd name="T39" fmla="*/ 6 h 180"/>
                <a:gd name="T40" fmla="*/ 127 w 130"/>
                <a:gd name="T41" fmla="*/ 23 h 180"/>
                <a:gd name="T42" fmla="*/ 109 w 130"/>
                <a:gd name="T43" fmla="*/ 52 h 180"/>
                <a:gd name="T44" fmla="*/ 65 w 130"/>
                <a:gd name="T45" fmla="*/ 34 h 180"/>
                <a:gd name="T46" fmla="*/ 50 w 130"/>
                <a:gd name="T47" fmla="*/ 3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80">
                  <a:moveTo>
                    <a:pt x="50" y="39"/>
                  </a:moveTo>
                  <a:cubicBezTo>
                    <a:pt x="47" y="42"/>
                    <a:pt x="45" y="46"/>
                    <a:pt x="45" y="51"/>
                  </a:cubicBezTo>
                  <a:cubicBezTo>
                    <a:pt x="45" y="56"/>
                    <a:pt x="47" y="60"/>
                    <a:pt x="51" y="63"/>
                  </a:cubicBezTo>
                  <a:cubicBezTo>
                    <a:pt x="56" y="66"/>
                    <a:pt x="66" y="70"/>
                    <a:pt x="81" y="74"/>
                  </a:cubicBezTo>
                  <a:cubicBezTo>
                    <a:pt x="97" y="78"/>
                    <a:pt x="109" y="84"/>
                    <a:pt x="117" y="92"/>
                  </a:cubicBezTo>
                  <a:cubicBezTo>
                    <a:pt x="126" y="100"/>
                    <a:pt x="130" y="112"/>
                    <a:pt x="130" y="128"/>
                  </a:cubicBezTo>
                  <a:cubicBezTo>
                    <a:pt x="130" y="143"/>
                    <a:pt x="125" y="156"/>
                    <a:pt x="114" y="165"/>
                  </a:cubicBezTo>
                  <a:cubicBezTo>
                    <a:pt x="103" y="175"/>
                    <a:pt x="88" y="180"/>
                    <a:pt x="70" y="180"/>
                  </a:cubicBezTo>
                  <a:cubicBezTo>
                    <a:pt x="44" y="180"/>
                    <a:pt x="21" y="170"/>
                    <a:pt x="0" y="149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40" y="138"/>
                    <a:pt x="56" y="146"/>
                    <a:pt x="71" y="146"/>
                  </a:cubicBezTo>
                  <a:cubicBezTo>
                    <a:pt x="78" y="146"/>
                    <a:pt x="83" y="144"/>
                    <a:pt x="87" y="141"/>
                  </a:cubicBezTo>
                  <a:cubicBezTo>
                    <a:pt x="91" y="138"/>
                    <a:pt x="92" y="134"/>
                    <a:pt x="92" y="129"/>
                  </a:cubicBezTo>
                  <a:cubicBezTo>
                    <a:pt x="92" y="124"/>
                    <a:pt x="90" y="119"/>
                    <a:pt x="86" y="116"/>
                  </a:cubicBezTo>
                  <a:cubicBezTo>
                    <a:pt x="82" y="113"/>
                    <a:pt x="74" y="110"/>
                    <a:pt x="62" y="107"/>
                  </a:cubicBezTo>
                  <a:cubicBezTo>
                    <a:pt x="43" y="102"/>
                    <a:pt x="29" y="96"/>
                    <a:pt x="20" y="88"/>
                  </a:cubicBezTo>
                  <a:cubicBezTo>
                    <a:pt x="12" y="81"/>
                    <a:pt x="7" y="68"/>
                    <a:pt x="7" y="52"/>
                  </a:cubicBezTo>
                  <a:cubicBezTo>
                    <a:pt x="7" y="35"/>
                    <a:pt x="13" y="23"/>
                    <a:pt x="24" y="14"/>
                  </a:cubicBezTo>
                  <a:cubicBezTo>
                    <a:pt x="35" y="5"/>
                    <a:pt x="49" y="0"/>
                    <a:pt x="66" y="0"/>
                  </a:cubicBezTo>
                  <a:cubicBezTo>
                    <a:pt x="77" y="0"/>
                    <a:pt x="88" y="2"/>
                    <a:pt x="99" y="6"/>
                  </a:cubicBezTo>
                  <a:cubicBezTo>
                    <a:pt x="109" y="10"/>
                    <a:pt x="119" y="16"/>
                    <a:pt x="127" y="23"/>
                  </a:cubicBezTo>
                  <a:cubicBezTo>
                    <a:pt x="109" y="52"/>
                    <a:pt x="109" y="52"/>
                    <a:pt x="109" y="52"/>
                  </a:cubicBezTo>
                  <a:cubicBezTo>
                    <a:pt x="94" y="40"/>
                    <a:pt x="80" y="34"/>
                    <a:pt x="65" y="34"/>
                  </a:cubicBezTo>
                  <a:cubicBezTo>
                    <a:pt x="59" y="34"/>
                    <a:pt x="54" y="36"/>
                    <a:pt x="50" y="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 sz="1800"/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12472988" y="882650"/>
              <a:ext cx="166688" cy="677863"/>
            </a:xfrm>
            <a:custGeom>
              <a:avLst/>
              <a:gdLst>
                <a:gd name="T0" fmla="*/ 105 w 105"/>
                <a:gd name="T1" fmla="*/ 427 h 427"/>
                <a:gd name="T2" fmla="*/ 0 w 105"/>
                <a:gd name="T3" fmla="*/ 427 h 427"/>
                <a:gd name="T4" fmla="*/ 0 w 105"/>
                <a:gd name="T5" fmla="*/ 0 h 427"/>
                <a:gd name="T6" fmla="*/ 102 w 105"/>
                <a:gd name="T7" fmla="*/ 0 h 427"/>
                <a:gd name="T8" fmla="*/ 105 w 105"/>
                <a:gd name="T9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27">
                  <a:moveTo>
                    <a:pt x="105" y="427"/>
                  </a:moveTo>
                  <a:lnTo>
                    <a:pt x="0" y="427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5" y="4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 sz="1800"/>
            </a:p>
          </p:txBody>
        </p:sp>
        <p:sp>
          <p:nvSpPr>
            <p:cNvPr id="29" name="Freeform 11"/>
            <p:cNvSpPr>
              <a:spLocks/>
            </p:cNvSpPr>
            <p:nvPr userDrawn="1"/>
          </p:nvSpPr>
          <p:spPr bwMode="auto">
            <a:xfrm>
              <a:off x="11491913" y="1104900"/>
              <a:ext cx="239713" cy="239713"/>
            </a:xfrm>
            <a:custGeom>
              <a:avLst/>
              <a:gdLst>
                <a:gd name="T0" fmla="*/ 63 w 64"/>
                <a:gd name="T1" fmla="*/ 30 h 64"/>
                <a:gd name="T2" fmla="*/ 34 w 64"/>
                <a:gd name="T3" fmla="*/ 63 h 64"/>
                <a:gd name="T4" fmla="*/ 1 w 64"/>
                <a:gd name="T5" fmla="*/ 34 h 64"/>
                <a:gd name="T6" fmla="*/ 30 w 64"/>
                <a:gd name="T7" fmla="*/ 1 h 64"/>
                <a:gd name="T8" fmla="*/ 63 w 64"/>
                <a:gd name="T9" fmla="*/ 3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63" y="30"/>
                  </a:moveTo>
                  <a:cubicBezTo>
                    <a:pt x="64" y="47"/>
                    <a:pt x="51" y="62"/>
                    <a:pt x="34" y="63"/>
                  </a:cubicBezTo>
                  <a:cubicBezTo>
                    <a:pt x="17" y="64"/>
                    <a:pt x="2" y="51"/>
                    <a:pt x="1" y="34"/>
                  </a:cubicBezTo>
                  <a:cubicBezTo>
                    <a:pt x="0" y="17"/>
                    <a:pt x="13" y="2"/>
                    <a:pt x="30" y="1"/>
                  </a:cubicBezTo>
                  <a:cubicBezTo>
                    <a:pt x="47" y="0"/>
                    <a:pt x="62" y="13"/>
                    <a:pt x="63" y="30"/>
                  </a:cubicBezTo>
                </a:path>
              </a:pathLst>
            </a:custGeom>
            <a:solidFill>
              <a:srgbClr val="1D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 sz="1800"/>
            </a:p>
          </p:txBody>
        </p:sp>
      </p:grpSp>
    </p:spTree>
    <p:extLst>
      <p:ext uri="{BB962C8B-B14F-4D97-AF65-F5344CB8AC3E}">
        <p14:creationId xmlns:p14="http://schemas.microsoft.com/office/powerpoint/2010/main" val="3563877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cteur droit 19"/>
          <p:cNvCxnSpPr>
            <a:stCxn id="21" idx="0"/>
          </p:cNvCxnSpPr>
          <p:nvPr userDrawn="1"/>
        </p:nvCxnSpPr>
        <p:spPr bwMode="auto">
          <a:xfrm flipH="1" flipV="1">
            <a:off x="779684" y="1214610"/>
            <a:ext cx="4520" cy="4950695"/>
          </a:xfrm>
          <a:prstGeom prst="line">
            <a:avLst/>
          </a:prstGeom>
          <a:solidFill>
            <a:schemeClr val="accent1"/>
          </a:solidFill>
          <a:ln w="952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Ellipse 20"/>
          <p:cNvSpPr/>
          <p:nvPr userDrawn="1"/>
        </p:nvSpPr>
        <p:spPr bwMode="auto">
          <a:xfrm>
            <a:off x="559291" y="6165304"/>
            <a:ext cx="449825" cy="415222"/>
          </a:xfrm>
          <a:prstGeom prst="ellipse">
            <a:avLst/>
          </a:prstGeom>
          <a:noFill/>
          <a:ln w="952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 sz="1800" dirty="0"/>
          </a:p>
        </p:txBody>
      </p:sp>
      <p:cxnSp>
        <p:nvCxnSpPr>
          <p:cNvPr id="8" name="Connecteur droit 7"/>
          <p:cNvCxnSpPr>
            <a:stCxn id="9" idx="2"/>
          </p:cNvCxnSpPr>
          <p:nvPr userDrawn="1"/>
        </p:nvCxnSpPr>
        <p:spPr bwMode="auto">
          <a:xfrm flipH="1" flipV="1">
            <a:off x="1111066" y="908722"/>
            <a:ext cx="8132411" cy="8413"/>
          </a:xfrm>
          <a:prstGeom prst="line">
            <a:avLst/>
          </a:prstGeom>
          <a:solidFill>
            <a:schemeClr val="accent1"/>
          </a:solidFill>
          <a:ln w="952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37338" y="1783358"/>
            <a:ext cx="8915400" cy="4525963"/>
          </a:xfrm>
          <a:prstGeom prst="rect">
            <a:avLst/>
          </a:prstGeom>
        </p:spPr>
        <p:txBody>
          <a:bodyPr/>
          <a:lstStyle>
            <a:lvl1pPr marL="449981" indent="-457181">
              <a:spcBef>
                <a:spcPts val="1800"/>
              </a:spcBef>
              <a:buSzPct val="100000"/>
              <a:buFontTx/>
              <a:buBlip>
                <a:blip r:embed="rId2"/>
              </a:buBlip>
              <a:defRPr sz="280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defRPr>
            </a:lvl1pPr>
            <a:lvl2pPr marL="449981" indent="-449244">
              <a:spcBef>
                <a:spcPts val="1800"/>
              </a:spcBef>
              <a:buFontTx/>
              <a:buBlip>
                <a:blip r:embed="rId3"/>
              </a:buBlip>
              <a:defRPr sz="2800" b="1">
                <a:solidFill>
                  <a:srgbClr val="2F4991"/>
                </a:solidFill>
                <a:latin typeface="Century Gothic" pitchFamily="34" charset="0"/>
              </a:defRPr>
            </a:lvl2pPr>
          </a:lstStyle>
          <a:p>
            <a:pPr lvl="0"/>
            <a:r>
              <a:rPr lang="fr-FR" dirty="0"/>
              <a:t>Partie 1</a:t>
            </a:r>
          </a:p>
          <a:p>
            <a:pPr lvl="1"/>
            <a:r>
              <a:rPr lang="fr-FR" dirty="0"/>
              <a:t>Partie 2</a:t>
            </a:r>
          </a:p>
          <a:p>
            <a:pPr lvl="0"/>
            <a:r>
              <a:rPr lang="fr-FR" dirty="0"/>
              <a:t>Partie 3</a:t>
            </a:r>
          </a:p>
          <a:p>
            <a:pPr lvl="0"/>
            <a:endParaRPr lang="fr-FR" dirty="0"/>
          </a:p>
        </p:txBody>
      </p:sp>
      <p:sp>
        <p:nvSpPr>
          <p:cNvPr id="9" name="Ellipse 8"/>
          <p:cNvSpPr/>
          <p:nvPr userDrawn="1"/>
        </p:nvSpPr>
        <p:spPr bwMode="auto">
          <a:xfrm>
            <a:off x="9243477" y="709522"/>
            <a:ext cx="449825" cy="415222"/>
          </a:xfrm>
          <a:prstGeom prst="ellipse">
            <a:avLst/>
          </a:prstGeom>
          <a:noFill/>
          <a:ln w="952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 sz="1800" dirty="0"/>
          </a:p>
        </p:txBody>
      </p:sp>
      <p:sp>
        <p:nvSpPr>
          <p:cNvPr id="4" name="Arc 3"/>
          <p:cNvSpPr/>
          <p:nvPr userDrawn="1"/>
        </p:nvSpPr>
        <p:spPr>
          <a:xfrm rot="16200000">
            <a:off x="805176" y="883231"/>
            <a:ext cx="611779" cy="662762"/>
          </a:xfrm>
          <a:prstGeom prst="arc">
            <a:avLst>
              <a:gd name="adj1" fmla="val 16115279"/>
              <a:gd name="adj2" fmla="val 53249"/>
            </a:avLst>
          </a:prstGeom>
          <a:ln w="952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pic>
        <p:nvPicPr>
          <p:cNvPr id="31" name="Image 30"/>
          <p:cNvPicPr preferRelativeResize="0">
            <a:picLocks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9" b="22844"/>
          <a:stretch/>
        </p:blipFill>
        <p:spPr>
          <a:xfrm>
            <a:off x="0" y="0"/>
            <a:ext cx="2340000" cy="1080000"/>
          </a:xfrm>
          <a:prstGeom prst="rect">
            <a:avLst/>
          </a:prstGeom>
        </p:spPr>
      </p:pic>
      <p:sp>
        <p:nvSpPr>
          <p:cNvPr id="34" name="Titre 1"/>
          <p:cNvSpPr>
            <a:spLocks noGrp="1"/>
          </p:cNvSpPr>
          <p:nvPr>
            <p:ph type="title" hasCustomPrompt="1"/>
          </p:nvPr>
        </p:nvSpPr>
        <p:spPr>
          <a:xfrm>
            <a:off x="974558" y="1"/>
            <a:ext cx="8931442" cy="836712"/>
          </a:xfrm>
          <a:prstGeom prst="rect">
            <a:avLst/>
          </a:prstGeom>
        </p:spPr>
        <p:txBody>
          <a:bodyPr anchor="b"/>
          <a:lstStyle>
            <a:lvl1pPr>
              <a:defRPr sz="2800" baseline="0">
                <a:solidFill>
                  <a:srgbClr val="2F4991"/>
                </a:solidFill>
                <a:latin typeface="Century Gothic" pitchFamily="34" charset="0"/>
              </a:defRPr>
            </a:lvl1pPr>
          </a:lstStyle>
          <a:p>
            <a:r>
              <a:rPr lang="fr-FR" dirty="0"/>
              <a:t>Sommaire</a:t>
            </a:r>
          </a:p>
        </p:txBody>
      </p:sp>
      <p:cxnSp>
        <p:nvCxnSpPr>
          <p:cNvPr id="15" name="Connecteur droit 14"/>
          <p:cNvCxnSpPr/>
          <p:nvPr userDrawn="1"/>
        </p:nvCxnSpPr>
        <p:spPr bwMode="auto">
          <a:xfrm>
            <a:off x="1009116" y="6372915"/>
            <a:ext cx="8390379" cy="0"/>
          </a:xfrm>
          <a:prstGeom prst="line">
            <a:avLst/>
          </a:prstGeom>
          <a:solidFill>
            <a:schemeClr val="accent1"/>
          </a:solidFill>
          <a:ln w="952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Image 31"/>
          <p:cNvPicPr preferRelativeResize="0">
            <a:picLocks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t="45954"/>
          <a:stretch/>
        </p:blipFill>
        <p:spPr>
          <a:xfrm>
            <a:off x="7566000" y="5777878"/>
            <a:ext cx="2340000" cy="1080122"/>
          </a:xfrm>
          <a:prstGeom prst="rect">
            <a:avLst/>
          </a:prstGeom>
        </p:spPr>
      </p:pic>
      <p:sp>
        <p:nvSpPr>
          <p:cNvPr id="2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84515" y="6165304"/>
            <a:ext cx="424602" cy="412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7B0F1D2E-10BE-4FBF-A400-6DAC3E1B903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9" name="Espace réservé du pied de page 4">
            <a:extLst>
              <a:ext uri="{FF2B5EF4-FFF2-40B4-BE49-F238E27FC236}">
                <a16:creationId xmlns:a16="http://schemas.microsoft.com/office/drawing/2014/main" xmlns="" id="{D736AD5F-DC22-4CA9-A98E-29C877C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4776" y="6448253"/>
            <a:ext cx="5460607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/>
              <a:t>Élaboration de la SCORAN de Bourgogne-Franche-Comté – Consultation</a:t>
            </a:r>
          </a:p>
        </p:txBody>
      </p:sp>
    </p:spTree>
    <p:extLst>
      <p:ext uri="{BB962C8B-B14F-4D97-AF65-F5344CB8AC3E}">
        <p14:creationId xmlns:p14="http://schemas.microsoft.com/office/powerpoint/2010/main" val="1328232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cteur droit 16"/>
          <p:cNvCxnSpPr>
            <a:stCxn id="16" idx="6"/>
          </p:cNvCxnSpPr>
          <p:nvPr userDrawn="1"/>
        </p:nvCxnSpPr>
        <p:spPr bwMode="auto">
          <a:xfrm>
            <a:off x="1009116" y="6372915"/>
            <a:ext cx="8390379" cy="0"/>
          </a:xfrm>
          <a:prstGeom prst="line">
            <a:avLst/>
          </a:prstGeom>
          <a:solidFill>
            <a:schemeClr val="accent1"/>
          </a:solidFill>
          <a:ln w="952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268762"/>
            <a:ext cx="8915400" cy="4525963"/>
          </a:xfrm>
          <a:prstGeom prst="rect">
            <a:avLst/>
          </a:prstGeom>
        </p:spPr>
        <p:txBody>
          <a:bodyPr/>
          <a:lstStyle>
            <a:lvl1pPr marL="449244" indent="-449244" algn="just">
              <a:buFontTx/>
              <a:buBlip>
                <a:blip r:embed="rId2"/>
              </a:buBlip>
              <a:defRPr sz="2000" b="1">
                <a:solidFill>
                  <a:srgbClr val="2F4991"/>
                </a:solidFill>
                <a:latin typeface="Century Gothic" pitchFamily="34" charset="0"/>
              </a:defRPr>
            </a:lvl1pPr>
            <a:lvl2pPr marL="804829" indent="-355585" algn="just">
              <a:buFontTx/>
              <a:buBlip>
                <a:blip r:embed="rId3"/>
              </a:buBlip>
              <a:defRPr sz="1800">
                <a:solidFill>
                  <a:srgbClr val="2F4991"/>
                </a:solidFill>
                <a:latin typeface="Century Gothic" pitchFamily="34" charset="0"/>
              </a:defRPr>
            </a:lvl2pPr>
            <a:lvl3pPr marL="1142952" indent="-228591" algn="just">
              <a:buSzPct val="50000"/>
              <a:buFontTx/>
              <a:buBlip>
                <a:blip r:embed="rId3"/>
              </a:buBlip>
              <a:defRPr sz="160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3pPr>
            <a:lvl4pPr marL="1714428" indent="-342886" algn="just"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40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cxnSp>
        <p:nvCxnSpPr>
          <p:cNvPr id="8" name="Connecteur droit 7"/>
          <p:cNvCxnSpPr>
            <a:stCxn id="9" idx="2"/>
          </p:cNvCxnSpPr>
          <p:nvPr userDrawn="1"/>
        </p:nvCxnSpPr>
        <p:spPr bwMode="auto">
          <a:xfrm flipH="1">
            <a:off x="116463" y="917135"/>
            <a:ext cx="9127014" cy="15081"/>
          </a:xfrm>
          <a:prstGeom prst="line">
            <a:avLst/>
          </a:prstGeom>
          <a:solidFill>
            <a:schemeClr val="accent1"/>
          </a:solidFill>
          <a:ln w="952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Ellipse 8"/>
          <p:cNvSpPr/>
          <p:nvPr userDrawn="1"/>
        </p:nvSpPr>
        <p:spPr bwMode="auto">
          <a:xfrm>
            <a:off x="9243477" y="709522"/>
            <a:ext cx="449825" cy="415222"/>
          </a:xfrm>
          <a:prstGeom prst="ellipse">
            <a:avLst/>
          </a:prstGeom>
          <a:noFill/>
          <a:ln w="952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 sz="1800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84515" y="6165304"/>
            <a:ext cx="424602" cy="412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7B0F1D2E-10BE-4FBF-A400-6DAC3E1B903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llipse 15"/>
          <p:cNvSpPr/>
          <p:nvPr userDrawn="1"/>
        </p:nvSpPr>
        <p:spPr bwMode="auto">
          <a:xfrm>
            <a:off x="559291" y="6165304"/>
            <a:ext cx="449825" cy="415222"/>
          </a:xfrm>
          <a:prstGeom prst="ellipse">
            <a:avLst/>
          </a:prstGeom>
          <a:noFill/>
          <a:ln w="952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 sz="1800" dirty="0">
              <a:latin typeface="Century Gothic" pitchFamily="34" charset="0"/>
            </a:endParaRPr>
          </a:p>
        </p:txBody>
      </p:sp>
      <p:pic>
        <p:nvPicPr>
          <p:cNvPr id="23" name="Image 22"/>
          <p:cNvPicPr preferRelativeResize="0">
            <a:picLocks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9" b="22844"/>
          <a:stretch/>
        </p:blipFill>
        <p:spPr>
          <a:xfrm>
            <a:off x="0" y="0"/>
            <a:ext cx="2340000" cy="1080000"/>
          </a:xfrm>
          <a:prstGeom prst="rect">
            <a:avLst/>
          </a:prstGeom>
        </p:spPr>
      </p:pic>
      <p:pic>
        <p:nvPicPr>
          <p:cNvPr id="24" name="Image 23"/>
          <p:cNvPicPr preferRelativeResize="0">
            <a:picLocks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t="45954"/>
          <a:stretch/>
        </p:blipFill>
        <p:spPr>
          <a:xfrm>
            <a:off x="7566000" y="5777878"/>
            <a:ext cx="2340000" cy="1080122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title" hasCustomPrompt="1"/>
          </p:nvPr>
        </p:nvSpPr>
        <p:spPr>
          <a:xfrm>
            <a:off x="974558" y="1"/>
            <a:ext cx="8931442" cy="836712"/>
          </a:xfrm>
          <a:prstGeom prst="rect">
            <a:avLst/>
          </a:prstGeom>
        </p:spPr>
        <p:txBody>
          <a:bodyPr anchor="b"/>
          <a:lstStyle>
            <a:lvl1pPr>
              <a:defRPr sz="2400" baseline="0">
                <a:solidFill>
                  <a:srgbClr val="2F4991"/>
                </a:solidFill>
                <a:latin typeface="Century Gothic" pitchFamily="34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slide</a:t>
            </a:r>
            <a:endParaRPr lang="fr-FR" dirty="0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xmlns="" id="{1C1DF94C-EAA4-4B03-BD05-ECE1FFBCD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4776" y="6448253"/>
            <a:ext cx="5460607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/>
              <a:t>Élaboration de la SCORAN de Bourgogne-Franche-Comté – Consultation</a:t>
            </a:r>
          </a:p>
        </p:txBody>
      </p:sp>
    </p:spTree>
    <p:extLst>
      <p:ext uri="{BB962C8B-B14F-4D97-AF65-F5344CB8AC3E}">
        <p14:creationId xmlns:p14="http://schemas.microsoft.com/office/powerpoint/2010/main" val="4139105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429000"/>
            <a:ext cx="9906000" cy="3429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o-RO" sz="1800"/>
          </a:p>
        </p:txBody>
      </p:sp>
      <p:sp>
        <p:nvSpPr>
          <p:cNvPr id="3" name="Text Placeholder 78"/>
          <p:cNvSpPr>
            <a:spLocks noGrp="1"/>
          </p:cNvSpPr>
          <p:nvPr>
            <p:ph type="body" sz="quarter" idx="11"/>
          </p:nvPr>
        </p:nvSpPr>
        <p:spPr>
          <a:xfrm>
            <a:off x="2271821" y="3526775"/>
            <a:ext cx="5362360" cy="906271"/>
          </a:xfrm>
          <a:prstGeom prst="rect">
            <a:avLst/>
          </a:prstGeom>
        </p:spPr>
        <p:txBody>
          <a:bodyPr lIns="36000" tIns="36000" rIns="36000" bIns="36000" anchor="b">
            <a:noAutofit/>
          </a:bodyPr>
          <a:lstStyle>
            <a:lvl1pPr marL="0" indent="0" algn="ctr">
              <a:buNone/>
              <a:defRPr sz="3200" b="1" cap="all" baseline="0">
                <a:solidFill>
                  <a:schemeClr val="bg1"/>
                </a:solidFill>
                <a:latin typeface="+mj-lt"/>
              </a:defRPr>
            </a:lvl1pPr>
            <a:lvl2pPr marL="270599" indent="0" algn="ctr">
              <a:buNone/>
              <a:defRPr sz="2400">
                <a:latin typeface="+mj-lt"/>
              </a:defRPr>
            </a:lvl2pPr>
            <a:lvl3pPr marL="539725" indent="0" algn="ctr">
              <a:buNone/>
              <a:defRPr sz="2400">
                <a:latin typeface="+mj-lt"/>
              </a:defRPr>
            </a:lvl3pPr>
            <a:lvl4pPr marL="1371534" indent="0" algn="ctr">
              <a:buNone/>
              <a:defRPr sz="3600">
                <a:latin typeface="+mj-lt"/>
              </a:defRPr>
            </a:lvl4pPr>
            <a:lvl5pPr marL="1828713" indent="0" algn="ctr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ro-RO" dirty="0"/>
          </a:p>
        </p:txBody>
      </p:sp>
      <p:sp>
        <p:nvSpPr>
          <p:cNvPr id="5" name="Text Placeholder 78"/>
          <p:cNvSpPr>
            <a:spLocks noGrp="1"/>
          </p:cNvSpPr>
          <p:nvPr>
            <p:ph type="body" sz="quarter" idx="12" hasCustomPrompt="1"/>
          </p:nvPr>
        </p:nvSpPr>
        <p:spPr>
          <a:xfrm>
            <a:off x="2271821" y="4442662"/>
            <a:ext cx="5362360" cy="562396"/>
          </a:xfrm>
          <a:prstGeom prst="rect">
            <a:avLst/>
          </a:prstGeom>
        </p:spPr>
        <p:txBody>
          <a:bodyPr lIns="36000" tIns="36000" rIns="36000" bIns="36000" anchor="t">
            <a:noAutofit/>
          </a:bodyPr>
          <a:lstStyle>
            <a:lvl1pPr marL="0" indent="0" algn="ctr">
              <a:buNone/>
              <a:defRPr sz="1600" cap="all" baseline="0">
                <a:solidFill>
                  <a:schemeClr val="bg1"/>
                </a:solidFill>
                <a:latin typeface="+mj-lt"/>
              </a:defRPr>
            </a:lvl1pPr>
            <a:lvl2pPr marL="270599" indent="0" algn="ctr">
              <a:buNone/>
              <a:defRPr sz="2400">
                <a:latin typeface="+mj-lt"/>
              </a:defRPr>
            </a:lvl2pPr>
            <a:lvl3pPr marL="539725" indent="0" algn="ctr">
              <a:buNone/>
              <a:defRPr sz="2400">
                <a:latin typeface="+mj-lt"/>
              </a:defRPr>
            </a:lvl3pPr>
            <a:lvl4pPr marL="1371534" indent="0" algn="ctr">
              <a:buNone/>
              <a:defRPr sz="3600">
                <a:latin typeface="+mj-lt"/>
              </a:defRPr>
            </a:lvl4pPr>
            <a:lvl5pPr marL="1828713" indent="0" algn="ctr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ro-RO" dirty="0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3097214" y="0"/>
            <a:ext cx="3711575" cy="1811338"/>
          </a:xfrm>
          <a:custGeom>
            <a:avLst/>
            <a:gdLst>
              <a:gd name="T0" fmla="*/ 631 w 1261"/>
              <a:gd name="T1" fmla="*/ 615 h 615"/>
              <a:gd name="T2" fmla="*/ 0 w 1261"/>
              <a:gd name="T3" fmla="*/ 0 h 615"/>
              <a:gd name="T4" fmla="*/ 300 w 1261"/>
              <a:gd name="T5" fmla="*/ 0 h 615"/>
              <a:gd name="T6" fmla="*/ 631 w 1261"/>
              <a:gd name="T7" fmla="*/ 315 h 615"/>
              <a:gd name="T8" fmla="*/ 961 w 1261"/>
              <a:gd name="T9" fmla="*/ 0 h 615"/>
              <a:gd name="T10" fmla="*/ 1261 w 1261"/>
              <a:gd name="T11" fmla="*/ 0 h 615"/>
              <a:gd name="T12" fmla="*/ 631 w 1261"/>
              <a:gd name="T13" fmla="*/ 615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1" h="615">
                <a:moveTo>
                  <a:pt x="631" y="615"/>
                </a:moveTo>
                <a:cubicBezTo>
                  <a:pt x="288" y="615"/>
                  <a:pt x="9" y="341"/>
                  <a:pt x="0" y="0"/>
                </a:cubicBezTo>
                <a:cubicBezTo>
                  <a:pt x="300" y="0"/>
                  <a:pt x="300" y="0"/>
                  <a:pt x="300" y="0"/>
                </a:cubicBezTo>
                <a:cubicBezTo>
                  <a:pt x="309" y="175"/>
                  <a:pt x="453" y="315"/>
                  <a:pt x="631" y="315"/>
                </a:cubicBezTo>
                <a:cubicBezTo>
                  <a:pt x="808" y="315"/>
                  <a:pt x="953" y="175"/>
                  <a:pt x="961" y="0"/>
                </a:cubicBezTo>
                <a:cubicBezTo>
                  <a:pt x="1261" y="0"/>
                  <a:pt x="1261" y="0"/>
                  <a:pt x="1261" y="0"/>
                </a:cubicBezTo>
                <a:cubicBezTo>
                  <a:pt x="1253" y="341"/>
                  <a:pt x="974" y="615"/>
                  <a:pt x="631" y="615"/>
                </a:cubicBezTo>
              </a:path>
            </a:pathLst>
          </a:custGeom>
          <a:solidFill>
            <a:schemeClr val="bg2">
              <a:alpha val="3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o-RO" sz="180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5" hasCustomPrompt="1"/>
          </p:nvPr>
        </p:nvSpPr>
        <p:spPr>
          <a:xfrm>
            <a:off x="3882482" y="1803041"/>
            <a:ext cx="2141038" cy="1330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LOGO</a:t>
            </a:r>
            <a:endParaRPr lang="ro-RO" dirty="0"/>
          </a:p>
        </p:txBody>
      </p:sp>
      <p:sp>
        <p:nvSpPr>
          <p:cNvPr id="26" name="Text Placeholder 78"/>
          <p:cNvSpPr>
            <a:spLocks noGrp="1"/>
          </p:cNvSpPr>
          <p:nvPr>
            <p:ph type="body" sz="quarter" idx="13" hasCustomPrompt="1"/>
          </p:nvPr>
        </p:nvSpPr>
        <p:spPr>
          <a:xfrm>
            <a:off x="2271821" y="5016985"/>
            <a:ext cx="5362360" cy="464457"/>
          </a:xfrm>
          <a:prstGeom prst="rect">
            <a:avLst/>
          </a:prstGeom>
        </p:spPr>
        <p:txBody>
          <a:bodyPr lIns="36000" tIns="36000" rIns="36000" bIns="36000" anchor="b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270599" indent="0" algn="ctr">
              <a:buNone/>
              <a:defRPr sz="2400">
                <a:latin typeface="+mj-lt"/>
              </a:defRPr>
            </a:lvl2pPr>
            <a:lvl3pPr marL="539725" indent="0" algn="ctr">
              <a:buNone/>
              <a:defRPr sz="2400">
                <a:latin typeface="+mj-lt"/>
              </a:defRPr>
            </a:lvl3pPr>
            <a:lvl4pPr marL="1371534" indent="0" algn="ctr">
              <a:buNone/>
              <a:defRPr sz="3600">
                <a:latin typeface="+mj-lt"/>
              </a:defRPr>
            </a:lvl4pPr>
            <a:lvl5pPr marL="1828713" indent="0" algn="ctr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/>
              <a:t>Date</a:t>
            </a:r>
            <a:endParaRPr lang="ro-RO" dirty="0"/>
          </a:p>
        </p:txBody>
      </p:sp>
      <p:sp>
        <p:nvSpPr>
          <p:cNvPr id="28" name="Text Placeholder 78"/>
          <p:cNvSpPr>
            <a:spLocks noGrp="1"/>
          </p:cNvSpPr>
          <p:nvPr>
            <p:ph type="body" sz="quarter" idx="14" hasCustomPrompt="1"/>
          </p:nvPr>
        </p:nvSpPr>
        <p:spPr>
          <a:xfrm>
            <a:off x="2271821" y="5523661"/>
            <a:ext cx="5362360" cy="567380"/>
          </a:xfrm>
          <a:prstGeom prst="rect">
            <a:avLst/>
          </a:prstGeom>
        </p:spPr>
        <p:txBody>
          <a:bodyPr lIns="36000" tIns="36000" rIns="36000" bIns="36000" anchor="t">
            <a:noAutofit/>
          </a:bodyPr>
          <a:lstStyle>
            <a:lvl1pPr marL="0" indent="0" algn="ctr">
              <a:buNone/>
              <a:defRPr sz="1400" cap="none" baseline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270599" indent="0" algn="ctr">
              <a:buNone/>
              <a:defRPr sz="2400">
                <a:latin typeface="+mj-lt"/>
              </a:defRPr>
            </a:lvl2pPr>
            <a:lvl3pPr marL="539725" indent="0" algn="ctr">
              <a:buNone/>
              <a:defRPr sz="2400">
                <a:latin typeface="+mj-lt"/>
              </a:defRPr>
            </a:lvl3pPr>
            <a:lvl4pPr marL="1371534" indent="0" algn="ctr">
              <a:buNone/>
              <a:defRPr sz="3600">
                <a:latin typeface="+mj-lt"/>
              </a:defRPr>
            </a:lvl4pPr>
            <a:lvl5pPr marL="1828713" indent="0" algn="ctr">
              <a:buNone/>
              <a:defRPr sz="3600">
                <a:latin typeface="+mj-lt"/>
              </a:defRPr>
            </a:lvl5pPr>
          </a:lstStyle>
          <a:p>
            <a:pPr lvl="0"/>
            <a:r>
              <a:rPr lang="fr-FR" dirty="0"/>
              <a:t>Nom de l'auteurs et fonction / entreprise</a:t>
            </a:r>
            <a:endParaRPr lang="ro-RO" dirty="0"/>
          </a:p>
        </p:txBody>
      </p:sp>
      <p:pic>
        <p:nvPicPr>
          <p:cNvPr id="47" name="Image 4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4" t="27935" r="20298" b="28041"/>
          <a:stretch/>
        </p:blipFill>
        <p:spPr>
          <a:xfrm>
            <a:off x="68736" y="396908"/>
            <a:ext cx="2331268" cy="709516"/>
          </a:xfrm>
          <a:prstGeom prst="rect">
            <a:avLst/>
          </a:prstGeom>
        </p:spPr>
      </p:pic>
      <p:pic>
        <p:nvPicPr>
          <p:cNvPr id="12" name="Image 11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118" y="1975030"/>
            <a:ext cx="2673766" cy="10278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3592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6"/>
          <p:cNvSpPr>
            <a:spLocks/>
          </p:cNvSpPr>
          <p:nvPr userDrawn="1"/>
        </p:nvSpPr>
        <p:spPr bwMode="auto">
          <a:xfrm>
            <a:off x="3057526" y="0"/>
            <a:ext cx="3790950" cy="1850074"/>
          </a:xfrm>
          <a:custGeom>
            <a:avLst/>
            <a:gdLst>
              <a:gd name="T0" fmla="*/ 631 w 1261"/>
              <a:gd name="T1" fmla="*/ 615 h 615"/>
              <a:gd name="T2" fmla="*/ 0 w 1261"/>
              <a:gd name="T3" fmla="*/ 0 h 615"/>
              <a:gd name="T4" fmla="*/ 300 w 1261"/>
              <a:gd name="T5" fmla="*/ 0 h 615"/>
              <a:gd name="T6" fmla="*/ 631 w 1261"/>
              <a:gd name="T7" fmla="*/ 315 h 615"/>
              <a:gd name="T8" fmla="*/ 961 w 1261"/>
              <a:gd name="T9" fmla="*/ 0 h 615"/>
              <a:gd name="T10" fmla="*/ 1261 w 1261"/>
              <a:gd name="T11" fmla="*/ 0 h 615"/>
              <a:gd name="T12" fmla="*/ 631 w 1261"/>
              <a:gd name="T13" fmla="*/ 615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1" h="615">
                <a:moveTo>
                  <a:pt x="631" y="615"/>
                </a:moveTo>
                <a:cubicBezTo>
                  <a:pt x="288" y="615"/>
                  <a:pt x="9" y="341"/>
                  <a:pt x="0" y="0"/>
                </a:cubicBezTo>
                <a:cubicBezTo>
                  <a:pt x="300" y="0"/>
                  <a:pt x="300" y="0"/>
                  <a:pt x="300" y="0"/>
                </a:cubicBezTo>
                <a:cubicBezTo>
                  <a:pt x="309" y="175"/>
                  <a:pt x="453" y="315"/>
                  <a:pt x="631" y="315"/>
                </a:cubicBezTo>
                <a:cubicBezTo>
                  <a:pt x="808" y="315"/>
                  <a:pt x="953" y="175"/>
                  <a:pt x="961" y="0"/>
                </a:cubicBezTo>
                <a:cubicBezTo>
                  <a:pt x="1261" y="0"/>
                  <a:pt x="1261" y="0"/>
                  <a:pt x="1261" y="0"/>
                </a:cubicBezTo>
                <a:cubicBezTo>
                  <a:pt x="1253" y="341"/>
                  <a:pt x="974" y="615"/>
                  <a:pt x="631" y="615"/>
                </a:cubicBezTo>
              </a:path>
            </a:pathLst>
          </a:custGeom>
          <a:solidFill>
            <a:schemeClr val="bg2">
              <a:alpha val="3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64320" y="1903742"/>
            <a:ext cx="2777215" cy="6000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SOMMAIRE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2857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+ texte avec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1" y="207833"/>
            <a:ext cx="8915400" cy="852224"/>
          </a:xfrm>
        </p:spPr>
        <p:txBody>
          <a:bodyPr lIns="72000" tIns="72000" rIns="72000" bIns="72000" anchor="ctr"/>
          <a:lstStyle>
            <a:lvl1pPr>
              <a:defRPr/>
            </a:lvl1pPr>
          </a:lstStyle>
          <a:p>
            <a:endParaRPr lang="ro-R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F8498-8C19-4471-8BAE-60D33DFCA461}" type="slidenum">
              <a:rPr lang="ro-RO" smtClean="0"/>
              <a:pPr/>
              <a:t>‹N°›</a:t>
            </a:fld>
            <a:endParaRPr lang="ro-RO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5300" y="1349375"/>
            <a:ext cx="8915400" cy="5029200"/>
          </a:xfrm>
          <a:prstGeom prst="rect">
            <a:avLst/>
          </a:prstGeo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ro-RO" dirty="0"/>
              <a:t>Fourth level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428887" y="207833"/>
            <a:ext cx="0" cy="852224"/>
          </a:xfrm>
          <a:prstGeom prst="line">
            <a:avLst/>
          </a:prstGeom>
          <a:ln w="1905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58AF0F88-E05D-4F57-B513-1BBF546493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33858" y="6476706"/>
            <a:ext cx="4038285" cy="365125"/>
          </a:xfrm>
        </p:spPr>
        <p:txBody>
          <a:bodyPr/>
          <a:lstStyle/>
          <a:p>
            <a:r>
              <a:rPr lang="fr-FR" dirty="0"/>
              <a:t>Élaboration de la SCORAN de Bourgogne-Franche-Comté – Consultation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6588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+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F8498-8C19-4471-8BAE-60D33DFCA461}" type="slidenum">
              <a:rPr lang="ro-RO" smtClean="0"/>
              <a:pPr/>
              <a:t>‹N°›</a:t>
            </a:fld>
            <a:endParaRPr lang="ro-RO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95301" y="123825"/>
            <a:ext cx="8915400" cy="581025"/>
          </a:xfrm>
        </p:spPr>
        <p:txBody>
          <a:bodyPr lIns="72000" tIns="72000" rIns="72000" bIns="36000" anchor="b"/>
          <a:lstStyle>
            <a:lvl1pPr>
              <a:defRPr/>
            </a:lvl1pPr>
          </a:lstStyle>
          <a:p>
            <a:endParaRPr lang="ro-RO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95300" y="704850"/>
            <a:ext cx="8915400" cy="355209"/>
          </a:xfrm>
          <a:prstGeom prst="rect">
            <a:avLst/>
          </a:prstGeom>
        </p:spPr>
        <p:txBody>
          <a:bodyPr lIns="72000" tIns="36000" bIns="72000" anchor="t">
            <a:noAutofit/>
          </a:bodyPr>
          <a:lstStyle>
            <a:lvl1pPr marL="0" indent="0" algn="l" defTabSz="91436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0" indent="0" algn="l" defTabSz="91436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b="0" kern="1200" cap="none" baseline="0" dirty="0" smtClean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36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b="0" kern="1200" cap="none" baseline="0" dirty="0" smtClean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36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b="0" kern="1200" cap="none" baseline="0" dirty="0" smtClean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36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o-RO" sz="1400" b="0" kern="1200" cap="none" baseline="0" dirty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endParaRPr lang="fr-FR" dirty="0"/>
          </a:p>
        </p:txBody>
      </p:sp>
      <p:cxnSp>
        <p:nvCxnSpPr>
          <p:cNvPr id="11" name="Connecteur droit 7"/>
          <p:cNvCxnSpPr/>
          <p:nvPr userDrawn="1"/>
        </p:nvCxnSpPr>
        <p:spPr>
          <a:xfrm>
            <a:off x="428887" y="207834"/>
            <a:ext cx="0" cy="852224"/>
          </a:xfrm>
          <a:prstGeom prst="line">
            <a:avLst/>
          </a:prstGeom>
          <a:ln w="1905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788DBBF9-F6B0-40E4-A568-C769B2BA28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33858" y="6476706"/>
            <a:ext cx="4038285" cy="365125"/>
          </a:xfrm>
        </p:spPr>
        <p:txBody>
          <a:bodyPr/>
          <a:lstStyle/>
          <a:p>
            <a:r>
              <a:rPr lang="fr-FR" dirty="0"/>
              <a:t>Élaboration de la SCORAN de Bourgogne-Franche-Comté – Consultation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4751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F8498-8C19-4471-8BAE-60D33DFCA461}" type="slidenum">
              <a:rPr lang="ro-RO" smtClean="0"/>
              <a:pPr/>
              <a:t>‹N°›</a:t>
            </a:fld>
            <a:endParaRPr lang="ro-RO" dirty="0"/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495301" y="207833"/>
            <a:ext cx="8915400" cy="852224"/>
          </a:xfrm>
        </p:spPr>
        <p:txBody>
          <a:bodyPr lIns="72000" tIns="72000" rIns="72000" bIns="72000" anchor="ctr"/>
          <a:lstStyle>
            <a:lvl1pPr>
              <a:defRPr/>
            </a:lvl1pPr>
          </a:lstStyle>
          <a:p>
            <a:endParaRPr lang="ro-RO" dirty="0"/>
          </a:p>
        </p:txBody>
      </p:sp>
      <p:cxnSp>
        <p:nvCxnSpPr>
          <p:cNvPr id="17" name="Connecteur droit 7"/>
          <p:cNvCxnSpPr/>
          <p:nvPr userDrawn="1"/>
        </p:nvCxnSpPr>
        <p:spPr>
          <a:xfrm>
            <a:off x="428887" y="207833"/>
            <a:ext cx="0" cy="852224"/>
          </a:xfrm>
          <a:prstGeom prst="line">
            <a:avLst/>
          </a:prstGeom>
          <a:ln w="1905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E2D6B4E-1AA5-4334-B06A-5D30F19A7C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33858" y="6476706"/>
            <a:ext cx="4038285" cy="365125"/>
          </a:xfrm>
        </p:spPr>
        <p:txBody>
          <a:bodyPr/>
          <a:lstStyle/>
          <a:p>
            <a:r>
              <a:rPr lang="fr-FR" dirty="0"/>
              <a:t>Élaboration de la SCORAN de Bourgogne-Franche-Comté – Consultation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6030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o-RO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74231" y="2374974"/>
            <a:ext cx="3157538" cy="210805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197760" indent="0" algn="ctr">
              <a:buNone/>
              <a:defRPr/>
            </a:lvl2pPr>
            <a:lvl3pPr marL="388643" indent="0" algn="ctr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Freeform 6"/>
          <p:cNvSpPr>
            <a:spLocks/>
          </p:cNvSpPr>
          <p:nvPr userDrawn="1"/>
        </p:nvSpPr>
        <p:spPr bwMode="auto">
          <a:xfrm flipV="1">
            <a:off x="2856708" y="4811918"/>
            <a:ext cx="4192587" cy="2046083"/>
          </a:xfrm>
          <a:custGeom>
            <a:avLst/>
            <a:gdLst>
              <a:gd name="T0" fmla="*/ 631 w 1261"/>
              <a:gd name="T1" fmla="*/ 615 h 615"/>
              <a:gd name="T2" fmla="*/ 0 w 1261"/>
              <a:gd name="T3" fmla="*/ 0 h 615"/>
              <a:gd name="T4" fmla="*/ 300 w 1261"/>
              <a:gd name="T5" fmla="*/ 0 h 615"/>
              <a:gd name="T6" fmla="*/ 631 w 1261"/>
              <a:gd name="T7" fmla="*/ 315 h 615"/>
              <a:gd name="T8" fmla="*/ 961 w 1261"/>
              <a:gd name="T9" fmla="*/ 0 h 615"/>
              <a:gd name="T10" fmla="*/ 1261 w 1261"/>
              <a:gd name="T11" fmla="*/ 0 h 615"/>
              <a:gd name="T12" fmla="*/ 631 w 1261"/>
              <a:gd name="T13" fmla="*/ 615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1" h="615">
                <a:moveTo>
                  <a:pt x="631" y="615"/>
                </a:moveTo>
                <a:cubicBezTo>
                  <a:pt x="288" y="615"/>
                  <a:pt x="9" y="341"/>
                  <a:pt x="0" y="0"/>
                </a:cubicBezTo>
                <a:cubicBezTo>
                  <a:pt x="300" y="0"/>
                  <a:pt x="300" y="0"/>
                  <a:pt x="300" y="0"/>
                </a:cubicBezTo>
                <a:cubicBezTo>
                  <a:pt x="309" y="175"/>
                  <a:pt x="453" y="315"/>
                  <a:pt x="631" y="315"/>
                </a:cubicBezTo>
                <a:cubicBezTo>
                  <a:pt x="808" y="315"/>
                  <a:pt x="953" y="175"/>
                  <a:pt x="961" y="0"/>
                </a:cubicBezTo>
                <a:cubicBezTo>
                  <a:pt x="1261" y="0"/>
                  <a:pt x="1261" y="0"/>
                  <a:pt x="1261" y="0"/>
                </a:cubicBezTo>
                <a:cubicBezTo>
                  <a:pt x="1253" y="341"/>
                  <a:pt x="974" y="615"/>
                  <a:pt x="631" y="615"/>
                </a:cubicBezTo>
              </a:path>
            </a:pathLst>
          </a:custGeom>
          <a:solidFill>
            <a:srgbClr val="5369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 sz="180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048154" y="1641282"/>
            <a:ext cx="1809692" cy="389485"/>
            <a:chOff x="10045700" y="882650"/>
            <a:chExt cx="3149600" cy="677863"/>
          </a:xfrm>
        </p:grpSpPr>
        <p:sp>
          <p:nvSpPr>
            <p:cNvPr id="23" name="Freeform 5"/>
            <p:cNvSpPr>
              <a:spLocks noEditPoints="1"/>
            </p:cNvSpPr>
            <p:nvPr userDrawn="1"/>
          </p:nvSpPr>
          <p:spPr bwMode="auto">
            <a:xfrm>
              <a:off x="10512425" y="882650"/>
              <a:ext cx="757238" cy="677863"/>
            </a:xfrm>
            <a:custGeom>
              <a:avLst/>
              <a:gdLst>
                <a:gd name="T0" fmla="*/ 372 w 477"/>
                <a:gd name="T1" fmla="*/ 427 h 427"/>
                <a:gd name="T2" fmla="*/ 332 w 477"/>
                <a:gd name="T3" fmla="*/ 334 h 427"/>
                <a:gd name="T4" fmla="*/ 145 w 477"/>
                <a:gd name="T5" fmla="*/ 334 h 427"/>
                <a:gd name="T6" fmla="*/ 105 w 477"/>
                <a:gd name="T7" fmla="*/ 427 h 427"/>
                <a:gd name="T8" fmla="*/ 0 w 477"/>
                <a:gd name="T9" fmla="*/ 427 h 427"/>
                <a:gd name="T10" fmla="*/ 190 w 477"/>
                <a:gd name="T11" fmla="*/ 0 h 427"/>
                <a:gd name="T12" fmla="*/ 287 w 477"/>
                <a:gd name="T13" fmla="*/ 0 h 427"/>
                <a:gd name="T14" fmla="*/ 477 w 477"/>
                <a:gd name="T15" fmla="*/ 427 h 427"/>
                <a:gd name="T16" fmla="*/ 372 w 477"/>
                <a:gd name="T17" fmla="*/ 427 h 427"/>
                <a:gd name="T18" fmla="*/ 240 w 477"/>
                <a:gd name="T19" fmla="*/ 128 h 427"/>
                <a:gd name="T20" fmla="*/ 183 w 477"/>
                <a:gd name="T21" fmla="*/ 251 h 427"/>
                <a:gd name="T22" fmla="*/ 294 w 477"/>
                <a:gd name="T23" fmla="*/ 251 h 427"/>
                <a:gd name="T24" fmla="*/ 240 w 477"/>
                <a:gd name="T25" fmla="*/ 128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7" h="427">
                  <a:moveTo>
                    <a:pt x="372" y="427"/>
                  </a:moveTo>
                  <a:lnTo>
                    <a:pt x="332" y="334"/>
                  </a:lnTo>
                  <a:lnTo>
                    <a:pt x="145" y="334"/>
                  </a:lnTo>
                  <a:lnTo>
                    <a:pt x="105" y="427"/>
                  </a:lnTo>
                  <a:lnTo>
                    <a:pt x="0" y="427"/>
                  </a:lnTo>
                  <a:lnTo>
                    <a:pt x="190" y="0"/>
                  </a:lnTo>
                  <a:lnTo>
                    <a:pt x="287" y="0"/>
                  </a:lnTo>
                  <a:lnTo>
                    <a:pt x="477" y="427"/>
                  </a:lnTo>
                  <a:lnTo>
                    <a:pt x="372" y="427"/>
                  </a:lnTo>
                  <a:close/>
                  <a:moveTo>
                    <a:pt x="240" y="128"/>
                  </a:moveTo>
                  <a:lnTo>
                    <a:pt x="183" y="251"/>
                  </a:lnTo>
                  <a:lnTo>
                    <a:pt x="294" y="251"/>
                  </a:lnTo>
                  <a:lnTo>
                    <a:pt x="240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 sz="1800"/>
            </a:p>
          </p:txBody>
        </p:sp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11258550" y="882650"/>
              <a:ext cx="612775" cy="677863"/>
            </a:xfrm>
            <a:custGeom>
              <a:avLst/>
              <a:gdLst>
                <a:gd name="T0" fmla="*/ 90 w 163"/>
                <a:gd name="T1" fmla="*/ 144 h 180"/>
                <a:gd name="T2" fmla="*/ 137 w 163"/>
                <a:gd name="T3" fmla="*/ 121 h 180"/>
                <a:gd name="T4" fmla="*/ 162 w 163"/>
                <a:gd name="T5" fmla="*/ 147 h 180"/>
                <a:gd name="T6" fmla="*/ 92 w 163"/>
                <a:gd name="T7" fmla="*/ 180 h 180"/>
                <a:gd name="T8" fmla="*/ 26 w 163"/>
                <a:gd name="T9" fmla="*/ 155 h 180"/>
                <a:gd name="T10" fmla="*/ 0 w 163"/>
                <a:gd name="T11" fmla="*/ 90 h 180"/>
                <a:gd name="T12" fmla="*/ 26 w 163"/>
                <a:gd name="T13" fmla="*/ 26 h 180"/>
                <a:gd name="T14" fmla="*/ 91 w 163"/>
                <a:gd name="T15" fmla="*/ 0 h 180"/>
                <a:gd name="T16" fmla="*/ 163 w 163"/>
                <a:gd name="T17" fmla="*/ 33 h 180"/>
                <a:gd name="T18" fmla="*/ 139 w 163"/>
                <a:gd name="T19" fmla="*/ 60 h 180"/>
                <a:gd name="T20" fmla="*/ 93 w 163"/>
                <a:gd name="T21" fmla="*/ 37 h 180"/>
                <a:gd name="T22" fmla="*/ 56 w 163"/>
                <a:gd name="T23" fmla="*/ 51 h 180"/>
                <a:gd name="T24" fmla="*/ 40 w 163"/>
                <a:gd name="T25" fmla="*/ 90 h 180"/>
                <a:gd name="T26" fmla="*/ 55 w 163"/>
                <a:gd name="T27" fmla="*/ 129 h 180"/>
                <a:gd name="T28" fmla="*/ 90 w 163"/>
                <a:gd name="T29" fmla="*/ 14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3" h="180">
                  <a:moveTo>
                    <a:pt x="90" y="144"/>
                  </a:moveTo>
                  <a:cubicBezTo>
                    <a:pt x="109" y="144"/>
                    <a:pt x="125" y="136"/>
                    <a:pt x="137" y="121"/>
                  </a:cubicBezTo>
                  <a:cubicBezTo>
                    <a:pt x="162" y="147"/>
                    <a:pt x="162" y="147"/>
                    <a:pt x="162" y="147"/>
                  </a:cubicBezTo>
                  <a:cubicBezTo>
                    <a:pt x="142" y="169"/>
                    <a:pt x="119" y="180"/>
                    <a:pt x="92" y="180"/>
                  </a:cubicBezTo>
                  <a:cubicBezTo>
                    <a:pt x="65" y="180"/>
                    <a:pt x="43" y="171"/>
                    <a:pt x="26" y="155"/>
                  </a:cubicBezTo>
                  <a:cubicBezTo>
                    <a:pt x="9" y="138"/>
                    <a:pt x="0" y="116"/>
                    <a:pt x="0" y="90"/>
                  </a:cubicBezTo>
                  <a:cubicBezTo>
                    <a:pt x="0" y="65"/>
                    <a:pt x="9" y="43"/>
                    <a:pt x="26" y="26"/>
                  </a:cubicBezTo>
                  <a:cubicBezTo>
                    <a:pt x="44" y="9"/>
                    <a:pt x="66" y="0"/>
                    <a:pt x="91" y="0"/>
                  </a:cubicBezTo>
                  <a:cubicBezTo>
                    <a:pt x="120" y="0"/>
                    <a:pt x="144" y="11"/>
                    <a:pt x="163" y="33"/>
                  </a:cubicBezTo>
                  <a:cubicBezTo>
                    <a:pt x="139" y="60"/>
                    <a:pt x="139" y="60"/>
                    <a:pt x="139" y="60"/>
                  </a:cubicBezTo>
                  <a:cubicBezTo>
                    <a:pt x="127" y="45"/>
                    <a:pt x="111" y="37"/>
                    <a:pt x="93" y="37"/>
                  </a:cubicBezTo>
                  <a:cubicBezTo>
                    <a:pt x="78" y="37"/>
                    <a:pt x="66" y="42"/>
                    <a:pt x="56" y="51"/>
                  </a:cubicBezTo>
                  <a:cubicBezTo>
                    <a:pt x="45" y="61"/>
                    <a:pt x="40" y="74"/>
                    <a:pt x="40" y="90"/>
                  </a:cubicBezTo>
                  <a:cubicBezTo>
                    <a:pt x="40" y="106"/>
                    <a:pt x="45" y="119"/>
                    <a:pt x="55" y="129"/>
                  </a:cubicBezTo>
                  <a:cubicBezTo>
                    <a:pt x="65" y="139"/>
                    <a:pt x="76" y="144"/>
                    <a:pt x="90" y="1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 sz="1800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auto">
            <a:xfrm>
              <a:off x="11945938" y="882650"/>
              <a:ext cx="430213" cy="677863"/>
            </a:xfrm>
            <a:custGeom>
              <a:avLst/>
              <a:gdLst>
                <a:gd name="T0" fmla="*/ 181 w 271"/>
                <a:gd name="T1" fmla="*/ 83 h 427"/>
                <a:gd name="T2" fmla="*/ 181 w 271"/>
                <a:gd name="T3" fmla="*/ 427 h 427"/>
                <a:gd name="T4" fmla="*/ 91 w 271"/>
                <a:gd name="T5" fmla="*/ 427 h 427"/>
                <a:gd name="T6" fmla="*/ 91 w 271"/>
                <a:gd name="T7" fmla="*/ 83 h 427"/>
                <a:gd name="T8" fmla="*/ 0 w 271"/>
                <a:gd name="T9" fmla="*/ 83 h 427"/>
                <a:gd name="T10" fmla="*/ 0 w 271"/>
                <a:gd name="T11" fmla="*/ 0 h 427"/>
                <a:gd name="T12" fmla="*/ 271 w 271"/>
                <a:gd name="T13" fmla="*/ 0 h 427"/>
                <a:gd name="T14" fmla="*/ 271 w 271"/>
                <a:gd name="T15" fmla="*/ 83 h 427"/>
                <a:gd name="T16" fmla="*/ 181 w 271"/>
                <a:gd name="T17" fmla="*/ 83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" h="427">
                  <a:moveTo>
                    <a:pt x="181" y="83"/>
                  </a:moveTo>
                  <a:lnTo>
                    <a:pt x="181" y="427"/>
                  </a:lnTo>
                  <a:lnTo>
                    <a:pt x="91" y="427"/>
                  </a:lnTo>
                  <a:lnTo>
                    <a:pt x="91" y="83"/>
                  </a:lnTo>
                  <a:lnTo>
                    <a:pt x="0" y="83"/>
                  </a:lnTo>
                  <a:lnTo>
                    <a:pt x="0" y="0"/>
                  </a:lnTo>
                  <a:lnTo>
                    <a:pt x="271" y="0"/>
                  </a:lnTo>
                  <a:lnTo>
                    <a:pt x="271" y="83"/>
                  </a:lnTo>
                  <a:lnTo>
                    <a:pt x="181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 sz="1800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10045700" y="882650"/>
              <a:ext cx="565150" cy="677863"/>
            </a:xfrm>
            <a:custGeom>
              <a:avLst/>
              <a:gdLst>
                <a:gd name="T0" fmla="*/ 223 w 356"/>
                <a:gd name="T1" fmla="*/ 83 h 427"/>
                <a:gd name="T2" fmla="*/ 223 w 356"/>
                <a:gd name="T3" fmla="*/ 427 h 427"/>
                <a:gd name="T4" fmla="*/ 133 w 356"/>
                <a:gd name="T5" fmla="*/ 427 h 427"/>
                <a:gd name="T6" fmla="*/ 133 w 356"/>
                <a:gd name="T7" fmla="*/ 83 h 427"/>
                <a:gd name="T8" fmla="*/ 0 w 356"/>
                <a:gd name="T9" fmla="*/ 83 h 427"/>
                <a:gd name="T10" fmla="*/ 0 w 356"/>
                <a:gd name="T11" fmla="*/ 0 h 427"/>
                <a:gd name="T12" fmla="*/ 356 w 356"/>
                <a:gd name="T13" fmla="*/ 0 h 427"/>
                <a:gd name="T14" fmla="*/ 356 w 356"/>
                <a:gd name="T15" fmla="*/ 83 h 427"/>
                <a:gd name="T16" fmla="*/ 223 w 356"/>
                <a:gd name="T17" fmla="*/ 83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" h="427">
                  <a:moveTo>
                    <a:pt x="223" y="83"/>
                  </a:moveTo>
                  <a:lnTo>
                    <a:pt x="223" y="427"/>
                  </a:lnTo>
                  <a:lnTo>
                    <a:pt x="133" y="427"/>
                  </a:lnTo>
                  <a:lnTo>
                    <a:pt x="133" y="83"/>
                  </a:lnTo>
                  <a:lnTo>
                    <a:pt x="0" y="83"/>
                  </a:lnTo>
                  <a:lnTo>
                    <a:pt x="0" y="0"/>
                  </a:lnTo>
                  <a:lnTo>
                    <a:pt x="356" y="0"/>
                  </a:lnTo>
                  <a:lnTo>
                    <a:pt x="356" y="83"/>
                  </a:lnTo>
                  <a:lnTo>
                    <a:pt x="223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 sz="1800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auto">
            <a:xfrm>
              <a:off x="12706350" y="882650"/>
              <a:ext cx="488950" cy="677863"/>
            </a:xfrm>
            <a:custGeom>
              <a:avLst/>
              <a:gdLst>
                <a:gd name="T0" fmla="*/ 50 w 130"/>
                <a:gd name="T1" fmla="*/ 39 h 180"/>
                <a:gd name="T2" fmla="*/ 45 w 130"/>
                <a:gd name="T3" fmla="*/ 51 h 180"/>
                <a:gd name="T4" fmla="*/ 51 w 130"/>
                <a:gd name="T5" fmla="*/ 63 h 180"/>
                <a:gd name="T6" fmla="*/ 81 w 130"/>
                <a:gd name="T7" fmla="*/ 74 h 180"/>
                <a:gd name="T8" fmla="*/ 117 w 130"/>
                <a:gd name="T9" fmla="*/ 92 h 180"/>
                <a:gd name="T10" fmla="*/ 130 w 130"/>
                <a:gd name="T11" fmla="*/ 128 h 180"/>
                <a:gd name="T12" fmla="*/ 114 w 130"/>
                <a:gd name="T13" fmla="*/ 165 h 180"/>
                <a:gd name="T14" fmla="*/ 70 w 130"/>
                <a:gd name="T15" fmla="*/ 180 h 180"/>
                <a:gd name="T16" fmla="*/ 0 w 130"/>
                <a:gd name="T17" fmla="*/ 149 h 180"/>
                <a:gd name="T18" fmla="*/ 22 w 130"/>
                <a:gd name="T19" fmla="*/ 121 h 180"/>
                <a:gd name="T20" fmla="*/ 71 w 130"/>
                <a:gd name="T21" fmla="*/ 146 h 180"/>
                <a:gd name="T22" fmla="*/ 87 w 130"/>
                <a:gd name="T23" fmla="*/ 141 h 180"/>
                <a:gd name="T24" fmla="*/ 92 w 130"/>
                <a:gd name="T25" fmla="*/ 129 h 180"/>
                <a:gd name="T26" fmla="*/ 86 w 130"/>
                <a:gd name="T27" fmla="*/ 116 h 180"/>
                <a:gd name="T28" fmla="*/ 62 w 130"/>
                <a:gd name="T29" fmla="*/ 107 h 180"/>
                <a:gd name="T30" fmla="*/ 20 w 130"/>
                <a:gd name="T31" fmla="*/ 88 h 180"/>
                <a:gd name="T32" fmla="*/ 7 w 130"/>
                <a:gd name="T33" fmla="*/ 52 h 180"/>
                <a:gd name="T34" fmla="*/ 24 w 130"/>
                <a:gd name="T35" fmla="*/ 14 h 180"/>
                <a:gd name="T36" fmla="*/ 66 w 130"/>
                <a:gd name="T37" fmla="*/ 0 h 180"/>
                <a:gd name="T38" fmla="*/ 99 w 130"/>
                <a:gd name="T39" fmla="*/ 6 h 180"/>
                <a:gd name="T40" fmla="*/ 127 w 130"/>
                <a:gd name="T41" fmla="*/ 23 h 180"/>
                <a:gd name="T42" fmla="*/ 109 w 130"/>
                <a:gd name="T43" fmla="*/ 52 h 180"/>
                <a:gd name="T44" fmla="*/ 65 w 130"/>
                <a:gd name="T45" fmla="*/ 34 h 180"/>
                <a:gd name="T46" fmla="*/ 50 w 130"/>
                <a:gd name="T47" fmla="*/ 3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80">
                  <a:moveTo>
                    <a:pt x="50" y="39"/>
                  </a:moveTo>
                  <a:cubicBezTo>
                    <a:pt x="47" y="42"/>
                    <a:pt x="45" y="46"/>
                    <a:pt x="45" y="51"/>
                  </a:cubicBezTo>
                  <a:cubicBezTo>
                    <a:pt x="45" y="56"/>
                    <a:pt x="47" y="60"/>
                    <a:pt x="51" y="63"/>
                  </a:cubicBezTo>
                  <a:cubicBezTo>
                    <a:pt x="56" y="66"/>
                    <a:pt x="66" y="70"/>
                    <a:pt x="81" y="74"/>
                  </a:cubicBezTo>
                  <a:cubicBezTo>
                    <a:pt x="97" y="78"/>
                    <a:pt x="109" y="84"/>
                    <a:pt x="117" y="92"/>
                  </a:cubicBezTo>
                  <a:cubicBezTo>
                    <a:pt x="126" y="100"/>
                    <a:pt x="130" y="112"/>
                    <a:pt x="130" y="128"/>
                  </a:cubicBezTo>
                  <a:cubicBezTo>
                    <a:pt x="130" y="143"/>
                    <a:pt x="125" y="156"/>
                    <a:pt x="114" y="165"/>
                  </a:cubicBezTo>
                  <a:cubicBezTo>
                    <a:pt x="103" y="175"/>
                    <a:pt x="88" y="180"/>
                    <a:pt x="70" y="180"/>
                  </a:cubicBezTo>
                  <a:cubicBezTo>
                    <a:pt x="44" y="180"/>
                    <a:pt x="21" y="170"/>
                    <a:pt x="0" y="149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40" y="138"/>
                    <a:pt x="56" y="146"/>
                    <a:pt x="71" y="146"/>
                  </a:cubicBezTo>
                  <a:cubicBezTo>
                    <a:pt x="78" y="146"/>
                    <a:pt x="83" y="144"/>
                    <a:pt x="87" y="141"/>
                  </a:cubicBezTo>
                  <a:cubicBezTo>
                    <a:pt x="91" y="138"/>
                    <a:pt x="92" y="134"/>
                    <a:pt x="92" y="129"/>
                  </a:cubicBezTo>
                  <a:cubicBezTo>
                    <a:pt x="92" y="124"/>
                    <a:pt x="90" y="119"/>
                    <a:pt x="86" y="116"/>
                  </a:cubicBezTo>
                  <a:cubicBezTo>
                    <a:pt x="82" y="113"/>
                    <a:pt x="74" y="110"/>
                    <a:pt x="62" y="107"/>
                  </a:cubicBezTo>
                  <a:cubicBezTo>
                    <a:pt x="43" y="102"/>
                    <a:pt x="29" y="96"/>
                    <a:pt x="20" y="88"/>
                  </a:cubicBezTo>
                  <a:cubicBezTo>
                    <a:pt x="12" y="81"/>
                    <a:pt x="7" y="68"/>
                    <a:pt x="7" y="52"/>
                  </a:cubicBezTo>
                  <a:cubicBezTo>
                    <a:pt x="7" y="35"/>
                    <a:pt x="13" y="23"/>
                    <a:pt x="24" y="14"/>
                  </a:cubicBezTo>
                  <a:cubicBezTo>
                    <a:pt x="35" y="5"/>
                    <a:pt x="49" y="0"/>
                    <a:pt x="66" y="0"/>
                  </a:cubicBezTo>
                  <a:cubicBezTo>
                    <a:pt x="77" y="0"/>
                    <a:pt x="88" y="2"/>
                    <a:pt x="99" y="6"/>
                  </a:cubicBezTo>
                  <a:cubicBezTo>
                    <a:pt x="109" y="10"/>
                    <a:pt x="119" y="16"/>
                    <a:pt x="127" y="23"/>
                  </a:cubicBezTo>
                  <a:cubicBezTo>
                    <a:pt x="109" y="52"/>
                    <a:pt x="109" y="52"/>
                    <a:pt x="109" y="52"/>
                  </a:cubicBezTo>
                  <a:cubicBezTo>
                    <a:pt x="94" y="40"/>
                    <a:pt x="80" y="34"/>
                    <a:pt x="65" y="34"/>
                  </a:cubicBezTo>
                  <a:cubicBezTo>
                    <a:pt x="59" y="34"/>
                    <a:pt x="54" y="36"/>
                    <a:pt x="50" y="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 sz="1800"/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12472988" y="882650"/>
              <a:ext cx="166688" cy="677863"/>
            </a:xfrm>
            <a:custGeom>
              <a:avLst/>
              <a:gdLst>
                <a:gd name="T0" fmla="*/ 105 w 105"/>
                <a:gd name="T1" fmla="*/ 427 h 427"/>
                <a:gd name="T2" fmla="*/ 0 w 105"/>
                <a:gd name="T3" fmla="*/ 427 h 427"/>
                <a:gd name="T4" fmla="*/ 0 w 105"/>
                <a:gd name="T5" fmla="*/ 0 h 427"/>
                <a:gd name="T6" fmla="*/ 102 w 105"/>
                <a:gd name="T7" fmla="*/ 0 h 427"/>
                <a:gd name="T8" fmla="*/ 105 w 105"/>
                <a:gd name="T9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27">
                  <a:moveTo>
                    <a:pt x="105" y="427"/>
                  </a:moveTo>
                  <a:lnTo>
                    <a:pt x="0" y="427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5" y="4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 sz="1800"/>
            </a:p>
          </p:txBody>
        </p:sp>
        <p:sp>
          <p:nvSpPr>
            <p:cNvPr id="29" name="Freeform 11"/>
            <p:cNvSpPr>
              <a:spLocks/>
            </p:cNvSpPr>
            <p:nvPr userDrawn="1"/>
          </p:nvSpPr>
          <p:spPr bwMode="auto">
            <a:xfrm>
              <a:off x="11491913" y="1104900"/>
              <a:ext cx="239713" cy="239713"/>
            </a:xfrm>
            <a:custGeom>
              <a:avLst/>
              <a:gdLst>
                <a:gd name="T0" fmla="*/ 63 w 64"/>
                <a:gd name="T1" fmla="*/ 30 h 64"/>
                <a:gd name="T2" fmla="*/ 34 w 64"/>
                <a:gd name="T3" fmla="*/ 63 h 64"/>
                <a:gd name="T4" fmla="*/ 1 w 64"/>
                <a:gd name="T5" fmla="*/ 34 h 64"/>
                <a:gd name="T6" fmla="*/ 30 w 64"/>
                <a:gd name="T7" fmla="*/ 1 h 64"/>
                <a:gd name="T8" fmla="*/ 63 w 64"/>
                <a:gd name="T9" fmla="*/ 3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63" y="30"/>
                  </a:moveTo>
                  <a:cubicBezTo>
                    <a:pt x="64" y="47"/>
                    <a:pt x="51" y="62"/>
                    <a:pt x="34" y="63"/>
                  </a:cubicBezTo>
                  <a:cubicBezTo>
                    <a:pt x="17" y="64"/>
                    <a:pt x="2" y="51"/>
                    <a:pt x="1" y="34"/>
                  </a:cubicBezTo>
                  <a:cubicBezTo>
                    <a:pt x="0" y="17"/>
                    <a:pt x="13" y="2"/>
                    <a:pt x="30" y="1"/>
                  </a:cubicBezTo>
                  <a:cubicBezTo>
                    <a:pt x="47" y="0"/>
                    <a:pt x="62" y="13"/>
                    <a:pt x="63" y="30"/>
                  </a:cubicBezTo>
                </a:path>
              </a:pathLst>
            </a:custGeom>
            <a:solidFill>
              <a:srgbClr val="1D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 sz="1800"/>
            </a:p>
          </p:txBody>
        </p:sp>
      </p:grpSp>
    </p:spTree>
    <p:extLst>
      <p:ext uri="{BB962C8B-B14F-4D97-AF65-F5344CB8AC3E}">
        <p14:creationId xmlns:p14="http://schemas.microsoft.com/office/powerpoint/2010/main" val="77274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avec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1" y="207833"/>
            <a:ext cx="8915400" cy="852224"/>
          </a:xfrm>
        </p:spPr>
        <p:txBody>
          <a:bodyPr lIns="72000" tIns="72000" rIns="72000" bIns="72000" anchor="ctr"/>
          <a:lstStyle>
            <a:lvl1pPr>
              <a:defRPr/>
            </a:lvl1pPr>
          </a:lstStyle>
          <a:p>
            <a:endParaRPr lang="ro-R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Élaboration de la SCORAN de Bourgogne-Franche-Comté – Consultation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F8498-8C19-4471-8BAE-60D33DFCA461}" type="slidenum">
              <a:rPr lang="ro-RO" smtClean="0"/>
              <a:pPr/>
              <a:t>‹N°›</a:t>
            </a:fld>
            <a:endParaRPr lang="ro-RO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5300" y="1349375"/>
            <a:ext cx="8915400" cy="5029200"/>
          </a:xfrm>
          <a:prstGeom prst="rect">
            <a:avLst/>
          </a:prstGeo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ro-RO" dirty="0"/>
              <a:t>Fourth level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428887" y="207833"/>
            <a:ext cx="0" cy="852224"/>
          </a:xfrm>
          <a:prstGeom prst="line">
            <a:avLst/>
          </a:prstGeom>
          <a:ln w="1905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28705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cteur droit 19"/>
          <p:cNvCxnSpPr>
            <a:stCxn id="21" idx="0"/>
          </p:cNvCxnSpPr>
          <p:nvPr userDrawn="1"/>
        </p:nvCxnSpPr>
        <p:spPr bwMode="auto">
          <a:xfrm flipH="1" flipV="1">
            <a:off x="779684" y="1214610"/>
            <a:ext cx="4520" cy="4950695"/>
          </a:xfrm>
          <a:prstGeom prst="line">
            <a:avLst/>
          </a:prstGeom>
          <a:solidFill>
            <a:schemeClr val="accent1"/>
          </a:solidFill>
          <a:ln w="952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Ellipse 20"/>
          <p:cNvSpPr/>
          <p:nvPr userDrawn="1"/>
        </p:nvSpPr>
        <p:spPr bwMode="auto">
          <a:xfrm>
            <a:off x="559291" y="6165304"/>
            <a:ext cx="449825" cy="415222"/>
          </a:xfrm>
          <a:prstGeom prst="ellipse">
            <a:avLst/>
          </a:prstGeom>
          <a:noFill/>
          <a:ln w="952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 sz="1800" dirty="0"/>
          </a:p>
        </p:txBody>
      </p:sp>
      <p:cxnSp>
        <p:nvCxnSpPr>
          <p:cNvPr id="8" name="Connecteur droit 7"/>
          <p:cNvCxnSpPr>
            <a:stCxn id="9" idx="2"/>
          </p:cNvCxnSpPr>
          <p:nvPr userDrawn="1"/>
        </p:nvCxnSpPr>
        <p:spPr bwMode="auto">
          <a:xfrm flipH="1" flipV="1">
            <a:off x="1111066" y="908722"/>
            <a:ext cx="8132411" cy="8413"/>
          </a:xfrm>
          <a:prstGeom prst="line">
            <a:avLst/>
          </a:prstGeom>
          <a:solidFill>
            <a:schemeClr val="accent1"/>
          </a:solidFill>
          <a:ln w="952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37338" y="1783358"/>
            <a:ext cx="8915400" cy="4525963"/>
          </a:xfrm>
          <a:prstGeom prst="rect">
            <a:avLst/>
          </a:prstGeom>
        </p:spPr>
        <p:txBody>
          <a:bodyPr/>
          <a:lstStyle>
            <a:lvl1pPr marL="449981" indent="-457181">
              <a:spcBef>
                <a:spcPts val="1800"/>
              </a:spcBef>
              <a:buSzPct val="100000"/>
              <a:buFontTx/>
              <a:buBlip>
                <a:blip r:embed="rId2"/>
              </a:buBlip>
              <a:defRPr sz="280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defRPr>
            </a:lvl1pPr>
            <a:lvl2pPr marL="449981" indent="-449244">
              <a:spcBef>
                <a:spcPts val="1800"/>
              </a:spcBef>
              <a:buFontTx/>
              <a:buBlip>
                <a:blip r:embed="rId3"/>
              </a:buBlip>
              <a:defRPr sz="2800" b="1">
                <a:solidFill>
                  <a:srgbClr val="2F4991"/>
                </a:solidFill>
                <a:latin typeface="Century Gothic" pitchFamily="34" charset="0"/>
              </a:defRPr>
            </a:lvl2pPr>
          </a:lstStyle>
          <a:p>
            <a:pPr lvl="0"/>
            <a:r>
              <a:rPr lang="fr-FR" dirty="0"/>
              <a:t>Partie 1</a:t>
            </a:r>
          </a:p>
          <a:p>
            <a:pPr lvl="1"/>
            <a:r>
              <a:rPr lang="fr-FR" dirty="0"/>
              <a:t>Partie 2</a:t>
            </a:r>
          </a:p>
          <a:p>
            <a:pPr lvl="0"/>
            <a:r>
              <a:rPr lang="fr-FR" dirty="0"/>
              <a:t>Partie 3</a:t>
            </a:r>
          </a:p>
          <a:p>
            <a:pPr lvl="0"/>
            <a:endParaRPr lang="fr-FR" dirty="0"/>
          </a:p>
        </p:txBody>
      </p:sp>
      <p:sp>
        <p:nvSpPr>
          <p:cNvPr id="9" name="Ellipse 8"/>
          <p:cNvSpPr/>
          <p:nvPr userDrawn="1"/>
        </p:nvSpPr>
        <p:spPr bwMode="auto">
          <a:xfrm>
            <a:off x="9243477" y="709522"/>
            <a:ext cx="449825" cy="415222"/>
          </a:xfrm>
          <a:prstGeom prst="ellipse">
            <a:avLst/>
          </a:prstGeom>
          <a:noFill/>
          <a:ln w="952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 sz="1800" dirty="0"/>
          </a:p>
        </p:txBody>
      </p:sp>
      <p:sp>
        <p:nvSpPr>
          <p:cNvPr id="4" name="Arc 3"/>
          <p:cNvSpPr/>
          <p:nvPr userDrawn="1"/>
        </p:nvSpPr>
        <p:spPr>
          <a:xfrm rot="16200000">
            <a:off x="805176" y="883231"/>
            <a:ext cx="611779" cy="662762"/>
          </a:xfrm>
          <a:prstGeom prst="arc">
            <a:avLst>
              <a:gd name="adj1" fmla="val 16115279"/>
              <a:gd name="adj2" fmla="val 53249"/>
            </a:avLst>
          </a:prstGeom>
          <a:ln w="952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pic>
        <p:nvPicPr>
          <p:cNvPr id="31" name="Image 30"/>
          <p:cNvPicPr preferRelativeResize="0">
            <a:picLocks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9" b="22844"/>
          <a:stretch/>
        </p:blipFill>
        <p:spPr>
          <a:xfrm>
            <a:off x="0" y="0"/>
            <a:ext cx="2340000" cy="1080000"/>
          </a:xfrm>
          <a:prstGeom prst="rect">
            <a:avLst/>
          </a:prstGeom>
        </p:spPr>
      </p:pic>
      <p:sp>
        <p:nvSpPr>
          <p:cNvPr id="34" name="Titre 1"/>
          <p:cNvSpPr>
            <a:spLocks noGrp="1"/>
          </p:cNvSpPr>
          <p:nvPr>
            <p:ph type="title" hasCustomPrompt="1"/>
          </p:nvPr>
        </p:nvSpPr>
        <p:spPr>
          <a:xfrm>
            <a:off x="974558" y="1"/>
            <a:ext cx="8931442" cy="836712"/>
          </a:xfrm>
          <a:prstGeom prst="rect">
            <a:avLst/>
          </a:prstGeom>
        </p:spPr>
        <p:txBody>
          <a:bodyPr anchor="b"/>
          <a:lstStyle>
            <a:lvl1pPr>
              <a:defRPr sz="2800" baseline="0">
                <a:solidFill>
                  <a:srgbClr val="2F4991"/>
                </a:solidFill>
                <a:latin typeface="Century Gothic" pitchFamily="34" charset="0"/>
              </a:defRPr>
            </a:lvl1pPr>
          </a:lstStyle>
          <a:p>
            <a:r>
              <a:rPr lang="fr-FR" dirty="0"/>
              <a:t>Sommaire</a:t>
            </a:r>
          </a:p>
        </p:txBody>
      </p:sp>
      <p:cxnSp>
        <p:nvCxnSpPr>
          <p:cNvPr id="15" name="Connecteur droit 14"/>
          <p:cNvCxnSpPr/>
          <p:nvPr userDrawn="1"/>
        </p:nvCxnSpPr>
        <p:spPr bwMode="auto">
          <a:xfrm>
            <a:off x="1009116" y="6372915"/>
            <a:ext cx="8390379" cy="0"/>
          </a:xfrm>
          <a:prstGeom prst="line">
            <a:avLst/>
          </a:prstGeom>
          <a:solidFill>
            <a:schemeClr val="accent1"/>
          </a:solidFill>
          <a:ln w="952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Image 31"/>
          <p:cNvPicPr preferRelativeResize="0">
            <a:picLocks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t="45954"/>
          <a:stretch/>
        </p:blipFill>
        <p:spPr>
          <a:xfrm>
            <a:off x="7566000" y="5777878"/>
            <a:ext cx="2340000" cy="1080122"/>
          </a:xfrm>
          <a:prstGeom prst="rect">
            <a:avLst/>
          </a:prstGeom>
        </p:spPr>
      </p:pic>
      <p:sp>
        <p:nvSpPr>
          <p:cNvPr id="2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84515" y="6165304"/>
            <a:ext cx="424602" cy="412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7B0F1D2E-10BE-4FBF-A400-6DAC3E1B903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xmlns="" id="{D3314367-E027-4225-B646-F755FB488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4776" y="6448253"/>
            <a:ext cx="5460607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/>
              <a:t>Élaboration de la SCORAN de Bourgogne-Franche-Comté – Consultation</a:t>
            </a:r>
          </a:p>
        </p:txBody>
      </p:sp>
    </p:spTree>
    <p:extLst>
      <p:ext uri="{BB962C8B-B14F-4D97-AF65-F5344CB8AC3E}">
        <p14:creationId xmlns:p14="http://schemas.microsoft.com/office/powerpoint/2010/main" val="1817674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cteur droit 16"/>
          <p:cNvCxnSpPr>
            <a:stCxn id="16" idx="6"/>
          </p:cNvCxnSpPr>
          <p:nvPr userDrawn="1"/>
        </p:nvCxnSpPr>
        <p:spPr bwMode="auto">
          <a:xfrm>
            <a:off x="1009116" y="6372915"/>
            <a:ext cx="8390379" cy="0"/>
          </a:xfrm>
          <a:prstGeom prst="line">
            <a:avLst/>
          </a:prstGeom>
          <a:solidFill>
            <a:schemeClr val="accent1"/>
          </a:solidFill>
          <a:ln w="952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268762"/>
            <a:ext cx="8915400" cy="4525963"/>
          </a:xfrm>
          <a:prstGeom prst="rect">
            <a:avLst/>
          </a:prstGeom>
        </p:spPr>
        <p:txBody>
          <a:bodyPr/>
          <a:lstStyle>
            <a:lvl1pPr marL="449244" indent="-449244" algn="just">
              <a:buFontTx/>
              <a:buBlip>
                <a:blip r:embed="rId2"/>
              </a:buBlip>
              <a:defRPr sz="2000" b="1">
                <a:solidFill>
                  <a:srgbClr val="2F4991"/>
                </a:solidFill>
                <a:latin typeface="Century Gothic" pitchFamily="34" charset="0"/>
              </a:defRPr>
            </a:lvl1pPr>
            <a:lvl2pPr marL="804829" indent="-355585" algn="just">
              <a:buFontTx/>
              <a:buBlip>
                <a:blip r:embed="rId3"/>
              </a:buBlip>
              <a:defRPr sz="1800">
                <a:solidFill>
                  <a:srgbClr val="2F4991"/>
                </a:solidFill>
                <a:latin typeface="Century Gothic" pitchFamily="34" charset="0"/>
              </a:defRPr>
            </a:lvl2pPr>
            <a:lvl3pPr marL="1142952" indent="-228591" algn="just">
              <a:buSzPct val="50000"/>
              <a:buFontTx/>
              <a:buBlip>
                <a:blip r:embed="rId3"/>
              </a:buBlip>
              <a:defRPr sz="160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3pPr>
            <a:lvl4pPr marL="1714428" indent="-342886" algn="just"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40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cxnSp>
        <p:nvCxnSpPr>
          <p:cNvPr id="8" name="Connecteur droit 7"/>
          <p:cNvCxnSpPr>
            <a:stCxn id="9" idx="2"/>
          </p:cNvCxnSpPr>
          <p:nvPr userDrawn="1"/>
        </p:nvCxnSpPr>
        <p:spPr bwMode="auto">
          <a:xfrm flipH="1">
            <a:off x="116463" y="917135"/>
            <a:ext cx="9127014" cy="15081"/>
          </a:xfrm>
          <a:prstGeom prst="line">
            <a:avLst/>
          </a:prstGeom>
          <a:solidFill>
            <a:schemeClr val="accent1"/>
          </a:solidFill>
          <a:ln w="952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Ellipse 8"/>
          <p:cNvSpPr/>
          <p:nvPr userDrawn="1"/>
        </p:nvSpPr>
        <p:spPr bwMode="auto">
          <a:xfrm>
            <a:off x="9243477" y="709522"/>
            <a:ext cx="449825" cy="415222"/>
          </a:xfrm>
          <a:prstGeom prst="ellipse">
            <a:avLst/>
          </a:prstGeom>
          <a:noFill/>
          <a:ln w="952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 sz="1800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84515" y="6165304"/>
            <a:ext cx="424602" cy="412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7B0F1D2E-10BE-4FBF-A400-6DAC3E1B903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llipse 15"/>
          <p:cNvSpPr/>
          <p:nvPr userDrawn="1"/>
        </p:nvSpPr>
        <p:spPr bwMode="auto">
          <a:xfrm>
            <a:off x="559291" y="6165304"/>
            <a:ext cx="449825" cy="415222"/>
          </a:xfrm>
          <a:prstGeom prst="ellipse">
            <a:avLst/>
          </a:prstGeom>
          <a:noFill/>
          <a:ln w="952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 sz="1800" dirty="0">
              <a:latin typeface="Century Gothic" pitchFamily="34" charset="0"/>
            </a:endParaRPr>
          </a:p>
        </p:txBody>
      </p:sp>
      <p:pic>
        <p:nvPicPr>
          <p:cNvPr id="23" name="Image 22"/>
          <p:cNvPicPr preferRelativeResize="0">
            <a:picLocks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9" b="22844"/>
          <a:stretch/>
        </p:blipFill>
        <p:spPr>
          <a:xfrm>
            <a:off x="0" y="0"/>
            <a:ext cx="2340000" cy="1080000"/>
          </a:xfrm>
          <a:prstGeom prst="rect">
            <a:avLst/>
          </a:prstGeom>
        </p:spPr>
      </p:pic>
      <p:pic>
        <p:nvPicPr>
          <p:cNvPr id="24" name="Image 23"/>
          <p:cNvPicPr preferRelativeResize="0">
            <a:picLocks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t="45954"/>
          <a:stretch/>
        </p:blipFill>
        <p:spPr>
          <a:xfrm>
            <a:off x="7566000" y="5777878"/>
            <a:ext cx="2340000" cy="1080122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title" hasCustomPrompt="1"/>
          </p:nvPr>
        </p:nvSpPr>
        <p:spPr>
          <a:xfrm>
            <a:off x="974558" y="1"/>
            <a:ext cx="8931442" cy="836712"/>
          </a:xfrm>
          <a:prstGeom prst="rect">
            <a:avLst/>
          </a:prstGeom>
        </p:spPr>
        <p:txBody>
          <a:bodyPr anchor="b"/>
          <a:lstStyle>
            <a:lvl1pPr>
              <a:defRPr sz="2400" baseline="0">
                <a:solidFill>
                  <a:srgbClr val="2F4991"/>
                </a:solidFill>
                <a:latin typeface="Century Gothic" pitchFamily="34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slide</a:t>
            </a:r>
            <a:endParaRPr lang="fr-FR" dirty="0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xmlns="" id="{15F81A76-4712-4431-8B3C-68D214DA8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4776" y="6448253"/>
            <a:ext cx="5460607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/>
              <a:t>Élaboration de la SCORAN de Bourgogne-Franche-Comté – Consultation</a:t>
            </a:r>
          </a:p>
        </p:txBody>
      </p:sp>
    </p:spTree>
    <p:extLst>
      <p:ext uri="{BB962C8B-B14F-4D97-AF65-F5344CB8AC3E}">
        <p14:creationId xmlns:p14="http://schemas.microsoft.com/office/powerpoint/2010/main" val="1189866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DA19E51D-2E08-48D4-B822-0523BF148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5F62543B-BBB6-4133-B934-1760AB80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Élaboration de la SCORAN de Bourgogne-Franche-Comté – Consultation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3AF35BE4-3409-4172-9538-521AD6354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FF9E-8E5B-467D-B15F-424E8742EF5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02801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429000"/>
            <a:ext cx="9906000" cy="3429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o-RO" sz="1800"/>
          </a:p>
        </p:txBody>
      </p:sp>
      <p:sp>
        <p:nvSpPr>
          <p:cNvPr id="3" name="Text Placeholder 78"/>
          <p:cNvSpPr>
            <a:spLocks noGrp="1"/>
          </p:cNvSpPr>
          <p:nvPr>
            <p:ph type="body" sz="quarter" idx="11"/>
          </p:nvPr>
        </p:nvSpPr>
        <p:spPr>
          <a:xfrm>
            <a:off x="2271821" y="3526775"/>
            <a:ext cx="5362360" cy="906271"/>
          </a:xfrm>
          <a:prstGeom prst="rect">
            <a:avLst/>
          </a:prstGeom>
        </p:spPr>
        <p:txBody>
          <a:bodyPr lIns="36000" tIns="36000" rIns="36000" bIns="36000" anchor="b">
            <a:noAutofit/>
          </a:bodyPr>
          <a:lstStyle>
            <a:lvl1pPr marL="0" indent="0" algn="ctr">
              <a:buNone/>
              <a:defRPr sz="3200" b="1" cap="all" baseline="0">
                <a:solidFill>
                  <a:schemeClr val="bg1"/>
                </a:solidFill>
                <a:latin typeface="+mj-lt"/>
              </a:defRPr>
            </a:lvl1pPr>
            <a:lvl2pPr marL="270599" indent="0" algn="ctr">
              <a:buNone/>
              <a:defRPr sz="2400">
                <a:latin typeface="+mj-lt"/>
              </a:defRPr>
            </a:lvl2pPr>
            <a:lvl3pPr marL="539725" indent="0" algn="ctr">
              <a:buNone/>
              <a:defRPr sz="2400">
                <a:latin typeface="+mj-lt"/>
              </a:defRPr>
            </a:lvl3pPr>
            <a:lvl4pPr marL="1371534" indent="0" algn="ctr">
              <a:buNone/>
              <a:defRPr sz="3600">
                <a:latin typeface="+mj-lt"/>
              </a:defRPr>
            </a:lvl4pPr>
            <a:lvl5pPr marL="1828713" indent="0" algn="ctr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ro-RO" dirty="0"/>
          </a:p>
        </p:txBody>
      </p:sp>
      <p:sp>
        <p:nvSpPr>
          <p:cNvPr id="5" name="Text Placeholder 78"/>
          <p:cNvSpPr>
            <a:spLocks noGrp="1"/>
          </p:cNvSpPr>
          <p:nvPr>
            <p:ph type="body" sz="quarter" idx="12" hasCustomPrompt="1"/>
          </p:nvPr>
        </p:nvSpPr>
        <p:spPr>
          <a:xfrm>
            <a:off x="2271821" y="4442662"/>
            <a:ext cx="5362360" cy="562396"/>
          </a:xfrm>
          <a:prstGeom prst="rect">
            <a:avLst/>
          </a:prstGeom>
        </p:spPr>
        <p:txBody>
          <a:bodyPr lIns="36000" tIns="36000" rIns="36000" bIns="36000" anchor="t">
            <a:noAutofit/>
          </a:bodyPr>
          <a:lstStyle>
            <a:lvl1pPr marL="0" indent="0" algn="ctr">
              <a:buNone/>
              <a:defRPr sz="1600" cap="all" baseline="0">
                <a:solidFill>
                  <a:schemeClr val="bg1"/>
                </a:solidFill>
                <a:latin typeface="+mj-lt"/>
              </a:defRPr>
            </a:lvl1pPr>
            <a:lvl2pPr marL="270599" indent="0" algn="ctr">
              <a:buNone/>
              <a:defRPr sz="2400">
                <a:latin typeface="+mj-lt"/>
              </a:defRPr>
            </a:lvl2pPr>
            <a:lvl3pPr marL="539725" indent="0" algn="ctr">
              <a:buNone/>
              <a:defRPr sz="2400">
                <a:latin typeface="+mj-lt"/>
              </a:defRPr>
            </a:lvl3pPr>
            <a:lvl4pPr marL="1371534" indent="0" algn="ctr">
              <a:buNone/>
              <a:defRPr sz="3600">
                <a:latin typeface="+mj-lt"/>
              </a:defRPr>
            </a:lvl4pPr>
            <a:lvl5pPr marL="1828713" indent="0" algn="ctr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ro-RO" dirty="0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3097214" y="0"/>
            <a:ext cx="3711575" cy="1811338"/>
          </a:xfrm>
          <a:custGeom>
            <a:avLst/>
            <a:gdLst>
              <a:gd name="T0" fmla="*/ 631 w 1261"/>
              <a:gd name="T1" fmla="*/ 615 h 615"/>
              <a:gd name="T2" fmla="*/ 0 w 1261"/>
              <a:gd name="T3" fmla="*/ 0 h 615"/>
              <a:gd name="T4" fmla="*/ 300 w 1261"/>
              <a:gd name="T5" fmla="*/ 0 h 615"/>
              <a:gd name="T6" fmla="*/ 631 w 1261"/>
              <a:gd name="T7" fmla="*/ 315 h 615"/>
              <a:gd name="T8" fmla="*/ 961 w 1261"/>
              <a:gd name="T9" fmla="*/ 0 h 615"/>
              <a:gd name="T10" fmla="*/ 1261 w 1261"/>
              <a:gd name="T11" fmla="*/ 0 h 615"/>
              <a:gd name="T12" fmla="*/ 631 w 1261"/>
              <a:gd name="T13" fmla="*/ 615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1" h="615">
                <a:moveTo>
                  <a:pt x="631" y="615"/>
                </a:moveTo>
                <a:cubicBezTo>
                  <a:pt x="288" y="615"/>
                  <a:pt x="9" y="341"/>
                  <a:pt x="0" y="0"/>
                </a:cubicBezTo>
                <a:cubicBezTo>
                  <a:pt x="300" y="0"/>
                  <a:pt x="300" y="0"/>
                  <a:pt x="300" y="0"/>
                </a:cubicBezTo>
                <a:cubicBezTo>
                  <a:pt x="309" y="175"/>
                  <a:pt x="453" y="315"/>
                  <a:pt x="631" y="315"/>
                </a:cubicBezTo>
                <a:cubicBezTo>
                  <a:pt x="808" y="315"/>
                  <a:pt x="953" y="175"/>
                  <a:pt x="961" y="0"/>
                </a:cubicBezTo>
                <a:cubicBezTo>
                  <a:pt x="1261" y="0"/>
                  <a:pt x="1261" y="0"/>
                  <a:pt x="1261" y="0"/>
                </a:cubicBezTo>
                <a:cubicBezTo>
                  <a:pt x="1253" y="341"/>
                  <a:pt x="974" y="615"/>
                  <a:pt x="631" y="615"/>
                </a:cubicBezTo>
              </a:path>
            </a:pathLst>
          </a:custGeom>
          <a:solidFill>
            <a:schemeClr val="bg2">
              <a:alpha val="3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o-RO" sz="1800"/>
          </a:p>
        </p:txBody>
      </p:sp>
      <p:sp>
        <p:nvSpPr>
          <p:cNvPr id="26" name="Text Placeholder 78"/>
          <p:cNvSpPr>
            <a:spLocks noGrp="1"/>
          </p:cNvSpPr>
          <p:nvPr>
            <p:ph type="body" sz="quarter" idx="13" hasCustomPrompt="1"/>
          </p:nvPr>
        </p:nvSpPr>
        <p:spPr>
          <a:xfrm>
            <a:off x="2271821" y="5016985"/>
            <a:ext cx="5362360" cy="464457"/>
          </a:xfrm>
          <a:prstGeom prst="rect">
            <a:avLst/>
          </a:prstGeom>
        </p:spPr>
        <p:txBody>
          <a:bodyPr lIns="36000" tIns="36000" rIns="36000" bIns="36000" anchor="b">
            <a:noAutofit/>
          </a:bodyPr>
          <a:lstStyle>
            <a:lvl1pPr marL="0" indent="0" algn="ctr">
              <a:buNone/>
              <a:defRPr sz="1400" cap="all" baseline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270599" indent="0" algn="ctr">
              <a:buNone/>
              <a:defRPr sz="2400">
                <a:latin typeface="+mj-lt"/>
              </a:defRPr>
            </a:lvl2pPr>
            <a:lvl3pPr marL="539725" indent="0" algn="ctr">
              <a:buNone/>
              <a:defRPr sz="2400">
                <a:latin typeface="+mj-lt"/>
              </a:defRPr>
            </a:lvl3pPr>
            <a:lvl4pPr marL="1371534" indent="0" algn="ctr">
              <a:buNone/>
              <a:defRPr sz="3600">
                <a:latin typeface="+mj-lt"/>
              </a:defRPr>
            </a:lvl4pPr>
            <a:lvl5pPr marL="1828713" indent="0" algn="ctr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/>
              <a:t>Date</a:t>
            </a:r>
            <a:endParaRPr lang="ro-RO" dirty="0"/>
          </a:p>
        </p:txBody>
      </p:sp>
      <p:sp>
        <p:nvSpPr>
          <p:cNvPr id="28" name="Text Placeholder 78"/>
          <p:cNvSpPr>
            <a:spLocks noGrp="1"/>
          </p:cNvSpPr>
          <p:nvPr>
            <p:ph type="body" sz="quarter" idx="14" hasCustomPrompt="1"/>
          </p:nvPr>
        </p:nvSpPr>
        <p:spPr>
          <a:xfrm>
            <a:off x="2271821" y="5523661"/>
            <a:ext cx="5362360" cy="567380"/>
          </a:xfrm>
          <a:prstGeom prst="rect">
            <a:avLst/>
          </a:prstGeom>
        </p:spPr>
        <p:txBody>
          <a:bodyPr lIns="36000" tIns="36000" rIns="36000" bIns="36000" anchor="t">
            <a:noAutofit/>
          </a:bodyPr>
          <a:lstStyle>
            <a:lvl1pPr marL="0" indent="0" algn="ctr">
              <a:buNone/>
              <a:defRPr sz="1400" cap="none" baseline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270599" indent="0" algn="ctr">
              <a:buNone/>
              <a:defRPr sz="2400">
                <a:latin typeface="+mj-lt"/>
              </a:defRPr>
            </a:lvl2pPr>
            <a:lvl3pPr marL="539725" indent="0" algn="ctr">
              <a:buNone/>
              <a:defRPr sz="2400">
                <a:latin typeface="+mj-lt"/>
              </a:defRPr>
            </a:lvl3pPr>
            <a:lvl4pPr marL="1371534" indent="0" algn="ctr">
              <a:buNone/>
              <a:defRPr sz="3600">
                <a:latin typeface="+mj-lt"/>
              </a:defRPr>
            </a:lvl4pPr>
            <a:lvl5pPr marL="1828713" indent="0" algn="ctr">
              <a:buNone/>
              <a:defRPr sz="3600">
                <a:latin typeface="+mj-lt"/>
              </a:defRPr>
            </a:lvl5pPr>
          </a:lstStyle>
          <a:p>
            <a:pPr lvl="0"/>
            <a:r>
              <a:rPr lang="fr-FR" dirty="0"/>
              <a:t>Nom de l'auteurs et fonction / entreprise</a:t>
            </a:r>
            <a:endParaRPr lang="ro-RO" dirty="0"/>
          </a:p>
        </p:txBody>
      </p:sp>
      <p:pic>
        <p:nvPicPr>
          <p:cNvPr id="47" name="Image 4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4" t="27935" r="20298" b="28041"/>
          <a:stretch/>
        </p:blipFill>
        <p:spPr>
          <a:xfrm>
            <a:off x="451121" y="550911"/>
            <a:ext cx="2331268" cy="70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04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F8498-8C19-4471-8BAE-60D33DFCA461}" type="slidenum">
              <a:rPr lang="ro-RO" smtClean="0"/>
              <a:pPr/>
              <a:t>‹N°›</a:t>
            </a:fld>
            <a:endParaRPr lang="ro-RO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95301" y="123825"/>
            <a:ext cx="8915400" cy="581025"/>
          </a:xfrm>
        </p:spPr>
        <p:txBody>
          <a:bodyPr lIns="72000" tIns="72000" rIns="72000" bIns="36000" anchor="b"/>
          <a:lstStyle>
            <a:lvl1pPr>
              <a:defRPr/>
            </a:lvl1pPr>
          </a:lstStyle>
          <a:p>
            <a:endParaRPr lang="ro-RO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95300" y="704850"/>
            <a:ext cx="8915400" cy="355209"/>
          </a:xfrm>
          <a:prstGeom prst="rect">
            <a:avLst/>
          </a:prstGeom>
        </p:spPr>
        <p:txBody>
          <a:bodyPr lIns="72000" tIns="36000" bIns="72000" anchor="t">
            <a:noAutofit/>
          </a:bodyPr>
          <a:lstStyle>
            <a:lvl1pPr marL="0" indent="0" algn="l" defTabSz="91436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0" indent="0" algn="l" defTabSz="91436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b="0" kern="1200" cap="none" baseline="0" dirty="0" smtClean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36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b="0" kern="1200" cap="none" baseline="0" dirty="0" smtClean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36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b="0" kern="1200" cap="none" baseline="0" dirty="0" smtClean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36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o-RO" sz="1400" b="0" kern="1200" cap="none" baseline="0" dirty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endParaRPr lang="fr-FR" dirty="0"/>
          </a:p>
        </p:txBody>
      </p:sp>
      <p:cxnSp>
        <p:nvCxnSpPr>
          <p:cNvPr id="11" name="Connecteur droit 7"/>
          <p:cNvCxnSpPr/>
          <p:nvPr userDrawn="1"/>
        </p:nvCxnSpPr>
        <p:spPr>
          <a:xfrm>
            <a:off x="428887" y="207834"/>
            <a:ext cx="0" cy="852224"/>
          </a:xfrm>
          <a:prstGeom prst="line">
            <a:avLst/>
          </a:prstGeom>
          <a:ln w="1905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9866B882-E565-433B-AA42-B89B37AC46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33858" y="6476706"/>
            <a:ext cx="4038285" cy="365125"/>
          </a:xfrm>
        </p:spPr>
        <p:txBody>
          <a:bodyPr/>
          <a:lstStyle/>
          <a:p>
            <a:r>
              <a:rPr lang="fr-FR" dirty="0"/>
              <a:t>Élaboration de la SCORAN de Bourgogne-Franche-Comté – Consultation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93978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F8498-8C19-4471-8BAE-60D33DFCA461}" type="slidenum">
              <a:rPr lang="ro-RO" smtClean="0"/>
              <a:pPr/>
              <a:t>‹N°›</a:t>
            </a:fld>
            <a:endParaRPr lang="ro-RO" dirty="0"/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495301" y="207833"/>
            <a:ext cx="8915400" cy="852224"/>
          </a:xfrm>
        </p:spPr>
        <p:txBody>
          <a:bodyPr lIns="72000" tIns="72000" rIns="72000" bIns="72000" anchor="ctr"/>
          <a:lstStyle>
            <a:lvl1pPr>
              <a:defRPr/>
            </a:lvl1pPr>
          </a:lstStyle>
          <a:p>
            <a:endParaRPr lang="ro-RO" dirty="0"/>
          </a:p>
        </p:txBody>
      </p:sp>
      <p:cxnSp>
        <p:nvCxnSpPr>
          <p:cNvPr id="17" name="Connecteur droit 7"/>
          <p:cNvCxnSpPr/>
          <p:nvPr userDrawn="1"/>
        </p:nvCxnSpPr>
        <p:spPr>
          <a:xfrm>
            <a:off x="428887" y="207833"/>
            <a:ext cx="0" cy="852224"/>
          </a:xfrm>
          <a:prstGeom prst="line">
            <a:avLst/>
          </a:prstGeom>
          <a:ln w="1905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98B38A0-F4AE-4D1C-B996-9C346C4A41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33858" y="6476706"/>
            <a:ext cx="4038285" cy="365125"/>
          </a:xfrm>
        </p:spPr>
        <p:txBody>
          <a:bodyPr/>
          <a:lstStyle/>
          <a:p>
            <a:r>
              <a:rPr lang="fr-FR" dirty="0"/>
              <a:t>Élaboration de la SCORAN de Bourgogne-Franche-Comté – Consultation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5588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o-RO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74231" y="2374974"/>
            <a:ext cx="3157538" cy="210805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197760" indent="0" algn="ctr">
              <a:buNone/>
              <a:defRPr/>
            </a:lvl2pPr>
            <a:lvl3pPr marL="388643" indent="0" algn="ctr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Freeform 6"/>
          <p:cNvSpPr>
            <a:spLocks/>
          </p:cNvSpPr>
          <p:nvPr userDrawn="1"/>
        </p:nvSpPr>
        <p:spPr bwMode="auto">
          <a:xfrm flipV="1">
            <a:off x="2856708" y="4811918"/>
            <a:ext cx="4192587" cy="2046083"/>
          </a:xfrm>
          <a:custGeom>
            <a:avLst/>
            <a:gdLst>
              <a:gd name="T0" fmla="*/ 631 w 1261"/>
              <a:gd name="T1" fmla="*/ 615 h 615"/>
              <a:gd name="T2" fmla="*/ 0 w 1261"/>
              <a:gd name="T3" fmla="*/ 0 h 615"/>
              <a:gd name="T4" fmla="*/ 300 w 1261"/>
              <a:gd name="T5" fmla="*/ 0 h 615"/>
              <a:gd name="T6" fmla="*/ 631 w 1261"/>
              <a:gd name="T7" fmla="*/ 315 h 615"/>
              <a:gd name="T8" fmla="*/ 961 w 1261"/>
              <a:gd name="T9" fmla="*/ 0 h 615"/>
              <a:gd name="T10" fmla="*/ 1261 w 1261"/>
              <a:gd name="T11" fmla="*/ 0 h 615"/>
              <a:gd name="T12" fmla="*/ 631 w 1261"/>
              <a:gd name="T13" fmla="*/ 615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1" h="615">
                <a:moveTo>
                  <a:pt x="631" y="615"/>
                </a:moveTo>
                <a:cubicBezTo>
                  <a:pt x="288" y="615"/>
                  <a:pt x="9" y="341"/>
                  <a:pt x="0" y="0"/>
                </a:cubicBezTo>
                <a:cubicBezTo>
                  <a:pt x="300" y="0"/>
                  <a:pt x="300" y="0"/>
                  <a:pt x="300" y="0"/>
                </a:cubicBezTo>
                <a:cubicBezTo>
                  <a:pt x="309" y="175"/>
                  <a:pt x="453" y="315"/>
                  <a:pt x="631" y="315"/>
                </a:cubicBezTo>
                <a:cubicBezTo>
                  <a:pt x="808" y="315"/>
                  <a:pt x="953" y="175"/>
                  <a:pt x="961" y="0"/>
                </a:cubicBezTo>
                <a:cubicBezTo>
                  <a:pt x="1261" y="0"/>
                  <a:pt x="1261" y="0"/>
                  <a:pt x="1261" y="0"/>
                </a:cubicBezTo>
                <a:cubicBezTo>
                  <a:pt x="1253" y="341"/>
                  <a:pt x="974" y="615"/>
                  <a:pt x="631" y="615"/>
                </a:cubicBezTo>
              </a:path>
            </a:pathLst>
          </a:custGeom>
          <a:solidFill>
            <a:srgbClr val="5369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 sz="180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048154" y="1641282"/>
            <a:ext cx="1809692" cy="389485"/>
            <a:chOff x="10045700" y="882650"/>
            <a:chExt cx="3149600" cy="677863"/>
          </a:xfrm>
        </p:grpSpPr>
        <p:sp>
          <p:nvSpPr>
            <p:cNvPr id="23" name="Freeform 5"/>
            <p:cNvSpPr>
              <a:spLocks noEditPoints="1"/>
            </p:cNvSpPr>
            <p:nvPr userDrawn="1"/>
          </p:nvSpPr>
          <p:spPr bwMode="auto">
            <a:xfrm>
              <a:off x="10512425" y="882650"/>
              <a:ext cx="757238" cy="677863"/>
            </a:xfrm>
            <a:custGeom>
              <a:avLst/>
              <a:gdLst>
                <a:gd name="T0" fmla="*/ 372 w 477"/>
                <a:gd name="T1" fmla="*/ 427 h 427"/>
                <a:gd name="T2" fmla="*/ 332 w 477"/>
                <a:gd name="T3" fmla="*/ 334 h 427"/>
                <a:gd name="T4" fmla="*/ 145 w 477"/>
                <a:gd name="T5" fmla="*/ 334 h 427"/>
                <a:gd name="T6" fmla="*/ 105 w 477"/>
                <a:gd name="T7" fmla="*/ 427 h 427"/>
                <a:gd name="T8" fmla="*/ 0 w 477"/>
                <a:gd name="T9" fmla="*/ 427 h 427"/>
                <a:gd name="T10" fmla="*/ 190 w 477"/>
                <a:gd name="T11" fmla="*/ 0 h 427"/>
                <a:gd name="T12" fmla="*/ 287 w 477"/>
                <a:gd name="T13" fmla="*/ 0 h 427"/>
                <a:gd name="T14" fmla="*/ 477 w 477"/>
                <a:gd name="T15" fmla="*/ 427 h 427"/>
                <a:gd name="T16" fmla="*/ 372 w 477"/>
                <a:gd name="T17" fmla="*/ 427 h 427"/>
                <a:gd name="T18" fmla="*/ 240 w 477"/>
                <a:gd name="T19" fmla="*/ 128 h 427"/>
                <a:gd name="T20" fmla="*/ 183 w 477"/>
                <a:gd name="T21" fmla="*/ 251 h 427"/>
                <a:gd name="T22" fmla="*/ 294 w 477"/>
                <a:gd name="T23" fmla="*/ 251 h 427"/>
                <a:gd name="T24" fmla="*/ 240 w 477"/>
                <a:gd name="T25" fmla="*/ 128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7" h="427">
                  <a:moveTo>
                    <a:pt x="372" y="427"/>
                  </a:moveTo>
                  <a:lnTo>
                    <a:pt x="332" y="334"/>
                  </a:lnTo>
                  <a:lnTo>
                    <a:pt x="145" y="334"/>
                  </a:lnTo>
                  <a:lnTo>
                    <a:pt x="105" y="427"/>
                  </a:lnTo>
                  <a:lnTo>
                    <a:pt x="0" y="427"/>
                  </a:lnTo>
                  <a:lnTo>
                    <a:pt x="190" y="0"/>
                  </a:lnTo>
                  <a:lnTo>
                    <a:pt x="287" y="0"/>
                  </a:lnTo>
                  <a:lnTo>
                    <a:pt x="477" y="427"/>
                  </a:lnTo>
                  <a:lnTo>
                    <a:pt x="372" y="427"/>
                  </a:lnTo>
                  <a:close/>
                  <a:moveTo>
                    <a:pt x="240" y="128"/>
                  </a:moveTo>
                  <a:lnTo>
                    <a:pt x="183" y="251"/>
                  </a:lnTo>
                  <a:lnTo>
                    <a:pt x="294" y="251"/>
                  </a:lnTo>
                  <a:lnTo>
                    <a:pt x="240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 sz="1800"/>
            </a:p>
          </p:txBody>
        </p:sp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11258550" y="882650"/>
              <a:ext cx="612775" cy="677863"/>
            </a:xfrm>
            <a:custGeom>
              <a:avLst/>
              <a:gdLst>
                <a:gd name="T0" fmla="*/ 90 w 163"/>
                <a:gd name="T1" fmla="*/ 144 h 180"/>
                <a:gd name="T2" fmla="*/ 137 w 163"/>
                <a:gd name="T3" fmla="*/ 121 h 180"/>
                <a:gd name="T4" fmla="*/ 162 w 163"/>
                <a:gd name="T5" fmla="*/ 147 h 180"/>
                <a:gd name="T6" fmla="*/ 92 w 163"/>
                <a:gd name="T7" fmla="*/ 180 h 180"/>
                <a:gd name="T8" fmla="*/ 26 w 163"/>
                <a:gd name="T9" fmla="*/ 155 h 180"/>
                <a:gd name="T10" fmla="*/ 0 w 163"/>
                <a:gd name="T11" fmla="*/ 90 h 180"/>
                <a:gd name="T12" fmla="*/ 26 w 163"/>
                <a:gd name="T13" fmla="*/ 26 h 180"/>
                <a:gd name="T14" fmla="*/ 91 w 163"/>
                <a:gd name="T15" fmla="*/ 0 h 180"/>
                <a:gd name="T16" fmla="*/ 163 w 163"/>
                <a:gd name="T17" fmla="*/ 33 h 180"/>
                <a:gd name="T18" fmla="*/ 139 w 163"/>
                <a:gd name="T19" fmla="*/ 60 h 180"/>
                <a:gd name="T20" fmla="*/ 93 w 163"/>
                <a:gd name="T21" fmla="*/ 37 h 180"/>
                <a:gd name="T22" fmla="*/ 56 w 163"/>
                <a:gd name="T23" fmla="*/ 51 h 180"/>
                <a:gd name="T24" fmla="*/ 40 w 163"/>
                <a:gd name="T25" fmla="*/ 90 h 180"/>
                <a:gd name="T26" fmla="*/ 55 w 163"/>
                <a:gd name="T27" fmla="*/ 129 h 180"/>
                <a:gd name="T28" fmla="*/ 90 w 163"/>
                <a:gd name="T29" fmla="*/ 14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3" h="180">
                  <a:moveTo>
                    <a:pt x="90" y="144"/>
                  </a:moveTo>
                  <a:cubicBezTo>
                    <a:pt x="109" y="144"/>
                    <a:pt x="125" y="136"/>
                    <a:pt x="137" y="121"/>
                  </a:cubicBezTo>
                  <a:cubicBezTo>
                    <a:pt x="162" y="147"/>
                    <a:pt x="162" y="147"/>
                    <a:pt x="162" y="147"/>
                  </a:cubicBezTo>
                  <a:cubicBezTo>
                    <a:pt x="142" y="169"/>
                    <a:pt x="119" y="180"/>
                    <a:pt x="92" y="180"/>
                  </a:cubicBezTo>
                  <a:cubicBezTo>
                    <a:pt x="65" y="180"/>
                    <a:pt x="43" y="171"/>
                    <a:pt x="26" y="155"/>
                  </a:cubicBezTo>
                  <a:cubicBezTo>
                    <a:pt x="9" y="138"/>
                    <a:pt x="0" y="116"/>
                    <a:pt x="0" y="90"/>
                  </a:cubicBezTo>
                  <a:cubicBezTo>
                    <a:pt x="0" y="65"/>
                    <a:pt x="9" y="43"/>
                    <a:pt x="26" y="26"/>
                  </a:cubicBezTo>
                  <a:cubicBezTo>
                    <a:pt x="44" y="9"/>
                    <a:pt x="66" y="0"/>
                    <a:pt x="91" y="0"/>
                  </a:cubicBezTo>
                  <a:cubicBezTo>
                    <a:pt x="120" y="0"/>
                    <a:pt x="144" y="11"/>
                    <a:pt x="163" y="33"/>
                  </a:cubicBezTo>
                  <a:cubicBezTo>
                    <a:pt x="139" y="60"/>
                    <a:pt x="139" y="60"/>
                    <a:pt x="139" y="60"/>
                  </a:cubicBezTo>
                  <a:cubicBezTo>
                    <a:pt x="127" y="45"/>
                    <a:pt x="111" y="37"/>
                    <a:pt x="93" y="37"/>
                  </a:cubicBezTo>
                  <a:cubicBezTo>
                    <a:pt x="78" y="37"/>
                    <a:pt x="66" y="42"/>
                    <a:pt x="56" y="51"/>
                  </a:cubicBezTo>
                  <a:cubicBezTo>
                    <a:pt x="45" y="61"/>
                    <a:pt x="40" y="74"/>
                    <a:pt x="40" y="90"/>
                  </a:cubicBezTo>
                  <a:cubicBezTo>
                    <a:pt x="40" y="106"/>
                    <a:pt x="45" y="119"/>
                    <a:pt x="55" y="129"/>
                  </a:cubicBezTo>
                  <a:cubicBezTo>
                    <a:pt x="65" y="139"/>
                    <a:pt x="76" y="144"/>
                    <a:pt x="90" y="1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 sz="1800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auto">
            <a:xfrm>
              <a:off x="11945938" y="882650"/>
              <a:ext cx="430213" cy="677863"/>
            </a:xfrm>
            <a:custGeom>
              <a:avLst/>
              <a:gdLst>
                <a:gd name="T0" fmla="*/ 181 w 271"/>
                <a:gd name="T1" fmla="*/ 83 h 427"/>
                <a:gd name="T2" fmla="*/ 181 w 271"/>
                <a:gd name="T3" fmla="*/ 427 h 427"/>
                <a:gd name="T4" fmla="*/ 91 w 271"/>
                <a:gd name="T5" fmla="*/ 427 h 427"/>
                <a:gd name="T6" fmla="*/ 91 w 271"/>
                <a:gd name="T7" fmla="*/ 83 h 427"/>
                <a:gd name="T8" fmla="*/ 0 w 271"/>
                <a:gd name="T9" fmla="*/ 83 h 427"/>
                <a:gd name="T10" fmla="*/ 0 w 271"/>
                <a:gd name="T11" fmla="*/ 0 h 427"/>
                <a:gd name="T12" fmla="*/ 271 w 271"/>
                <a:gd name="T13" fmla="*/ 0 h 427"/>
                <a:gd name="T14" fmla="*/ 271 w 271"/>
                <a:gd name="T15" fmla="*/ 83 h 427"/>
                <a:gd name="T16" fmla="*/ 181 w 271"/>
                <a:gd name="T17" fmla="*/ 83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" h="427">
                  <a:moveTo>
                    <a:pt x="181" y="83"/>
                  </a:moveTo>
                  <a:lnTo>
                    <a:pt x="181" y="427"/>
                  </a:lnTo>
                  <a:lnTo>
                    <a:pt x="91" y="427"/>
                  </a:lnTo>
                  <a:lnTo>
                    <a:pt x="91" y="83"/>
                  </a:lnTo>
                  <a:lnTo>
                    <a:pt x="0" y="83"/>
                  </a:lnTo>
                  <a:lnTo>
                    <a:pt x="0" y="0"/>
                  </a:lnTo>
                  <a:lnTo>
                    <a:pt x="271" y="0"/>
                  </a:lnTo>
                  <a:lnTo>
                    <a:pt x="271" y="83"/>
                  </a:lnTo>
                  <a:lnTo>
                    <a:pt x="181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 sz="1800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10045700" y="882650"/>
              <a:ext cx="565150" cy="677863"/>
            </a:xfrm>
            <a:custGeom>
              <a:avLst/>
              <a:gdLst>
                <a:gd name="T0" fmla="*/ 223 w 356"/>
                <a:gd name="T1" fmla="*/ 83 h 427"/>
                <a:gd name="T2" fmla="*/ 223 w 356"/>
                <a:gd name="T3" fmla="*/ 427 h 427"/>
                <a:gd name="T4" fmla="*/ 133 w 356"/>
                <a:gd name="T5" fmla="*/ 427 h 427"/>
                <a:gd name="T6" fmla="*/ 133 w 356"/>
                <a:gd name="T7" fmla="*/ 83 h 427"/>
                <a:gd name="T8" fmla="*/ 0 w 356"/>
                <a:gd name="T9" fmla="*/ 83 h 427"/>
                <a:gd name="T10" fmla="*/ 0 w 356"/>
                <a:gd name="T11" fmla="*/ 0 h 427"/>
                <a:gd name="T12" fmla="*/ 356 w 356"/>
                <a:gd name="T13" fmla="*/ 0 h 427"/>
                <a:gd name="T14" fmla="*/ 356 w 356"/>
                <a:gd name="T15" fmla="*/ 83 h 427"/>
                <a:gd name="T16" fmla="*/ 223 w 356"/>
                <a:gd name="T17" fmla="*/ 83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" h="427">
                  <a:moveTo>
                    <a:pt x="223" y="83"/>
                  </a:moveTo>
                  <a:lnTo>
                    <a:pt x="223" y="427"/>
                  </a:lnTo>
                  <a:lnTo>
                    <a:pt x="133" y="427"/>
                  </a:lnTo>
                  <a:lnTo>
                    <a:pt x="133" y="83"/>
                  </a:lnTo>
                  <a:lnTo>
                    <a:pt x="0" y="83"/>
                  </a:lnTo>
                  <a:lnTo>
                    <a:pt x="0" y="0"/>
                  </a:lnTo>
                  <a:lnTo>
                    <a:pt x="356" y="0"/>
                  </a:lnTo>
                  <a:lnTo>
                    <a:pt x="356" y="83"/>
                  </a:lnTo>
                  <a:lnTo>
                    <a:pt x="223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 sz="1800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auto">
            <a:xfrm>
              <a:off x="12706350" y="882650"/>
              <a:ext cx="488950" cy="677863"/>
            </a:xfrm>
            <a:custGeom>
              <a:avLst/>
              <a:gdLst>
                <a:gd name="T0" fmla="*/ 50 w 130"/>
                <a:gd name="T1" fmla="*/ 39 h 180"/>
                <a:gd name="T2" fmla="*/ 45 w 130"/>
                <a:gd name="T3" fmla="*/ 51 h 180"/>
                <a:gd name="T4" fmla="*/ 51 w 130"/>
                <a:gd name="T5" fmla="*/ 63 h 180"/>
                <a:gd name="T6" fmla="*/ 81 w 130"/>
                <a:gd name="T7" fmla="*/ 74 h 180"/>
                <a:gd name="T8" fmla="*/ 117 w 130"/>
                <a:gd name="T9" fmla="*/ 92 h 180"/>
                <a:gd name="T10" fmla="*/ 130 w 130"/>
                <a:gd name="T11" fmla="*/ 128 h 180"/>
                <a:gd name="T12" fmla="*/ 114 w 130"/>
                <a:gd name="T13" fmla="*/ 165 h 180"/>
                <a:gd name="T14" fmla="*/ 70 w 130"/>
                <a:gd name="T15" fmla="*/ 180 h 180"/>
                <a:gd name="T16" fmla="*/ 0 w 130"/>
                <a:gd name="T17" fmla="*/ 149 h 180"/>
                <a:gd name="T18" fmla="*/ 22 w 130"/>
                <a:gd name="T19" fmla="*/ 121 h 180"/>
                <a:gd name="T20" fmla="*/ 71 w 130"/>
                <a:gd name="T21" fmla="*/ 146 h 180"/>
                <a:gd name="T22" fmla="*/ 87 w 130"/>
                <a:gd name="T23" fmla="*/ 141 h 180"/>
                <a:gd name="T24" fmla="*/ 92 w 130"/>
                <a:gd name="T25" fmla="*/ 129 h 180"/>
                <a:gd name="T26" fmla="*/ 86 w 130"/>
                <a:gd name="T27" fmla="*/ 116 h 180"/>
                <a:gd name="T28" fmla="*/ 62 w 130"/>
                <a:gd name="T29" fmla="*/ 107 h 180"/>
                <a:gd name="T30" fmla="*/ 20 w 130"/>
                <a:gd name="T31" fmla="*/ 88 h 180"/>
                <a:gd name="T32" fmla="*/ 7 w 130"/>
                <a:gd name="T33" fmla="*/ 52 h 180"/>
                <a:gd name="T34" fmla="*/ 24 w 130"/>
                <a:gd name="T35" fmla="*/ 14 h 180"/>
                <a:gd name="T36" fmla="*/ 66 w 130"/>
                <a:gd name="T37" fmla="*/ 0 h 180"/>
                <a:gd name="T38" fmla="*/ 99 w 130"/>
                <a:gd name="T39" fmla="*/ 6 h 180"/>
                <a:gd name="T40" fmla="*/ 127 w 130"/>
                <a:gd name="T41" fmla="*/ 23 h 180"/>
                <a:gd name="T42" fmla="*/ 109 w 130"/>
                <a:gd name="T43" fmla="*/ 52 h 180"/>
                <a:gd name="T44" fmla="*/ 65 w 130"/>
                <a:gd name="T45" fmla="*/ 34 h 180"/>
                <a:gd name="T46" fmla="*/ 50 w 130"/>
                <a:gd name="T47" fmla="*/ 3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80">
                  <a:moveTo>
                    <a:pt x="50" y="39"/>
                  </a:moveTo>
                  <a:cubicBezTo>
                    <a:pt x="47" y="42"/>
                    <a:pt x="45" y="46"/>
                    <a:pt x="45" y="51"/>
                  </a:cubicBezTo>
                  <a:cubicBezTo>
                    <a:pt x="45" y="56"/>
                    <a:pt x="47" y="60"/>
                    <a:pt x="51" y="63"/>
                  </a:cubicBezTo>
                  <a:cubicBezTo>
                    <a:pt x="56" y="66"/>
                    <a:pt x="66" y="70"/>
                    <a:pt x="81" y="74"/>
                  </a:cubicBezTo>
                  <a:cubicBezTo>
                    <a:pt x="97" y="78"/>
                    <a:pt x="109" y="84"/>
                    <a:pt x="117" y="92"/>
                  </a:cubicBezTo>
                  <a:cubicBezTo>
                    <a:pt x="126" y="100"/>
                    <a:pt x="130" y="112"/>
                    <a:pt x="130" y="128"/>
                  </a:cubicBezTo>
                  <a:cubicBezTo>
                    <a:pt x="130" y="143"/>
                    <a:pt x="125" y="156"/>
                    <a:pt x="114" y="165"/>
                  </a:cubicBezTo>
                  <a:cubicBezTo>
                    <a:pt x="103" y="175"/>
                    <a:pt x="88" y="180"/>
                    <a:pt x="70" y="180"/>
                  </a:cubicBezTo>
                  <a:cubicBezTo>
                    <a:pt x="44" y="180"/>
                    <a:pt x="21" y="170"/>
                    <a:pt x="0" y="149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40" y="138"/>
                    <a:pt x="56" y="146"/>
                    <a:pt x="71" y="146"/>
                  </a:cubicBezTo>
                  <a:cubicBezTo>
                    <a:pt x="78" y="146"/>
                    <a:pt x="83" y="144"/>
                    <a:pt x="87" y="141"/>
                  </a:cubicBezTo>
                  <a:cubicBezTo>
                    <a:pt x="91" y="138"/>
                    <a:pt x="92" y="134"/>
                    <a:pt x="92" y="129"/>
                  </a:cubicBezTo>
                  <a:cubicBezTo>
                    <a:pt x="92" y="124"/>
                    <a:pt x="90" y="119"/>
                    <a:pt x="86" y="116"/>
                  </a:cubicBezTo>
                  <a:cubicBezTo>
                    <a:pt x="82" y="113"/>
                    <a:pt x="74" y="110"/>
                    <a:pt x="62" y="107"/>
                  </a:cubicBezTo>
                  <a:cubicBezTo>
                    <a:pt x="43" y="102"/>
                    <a:pt x="29" y="96"/>
                    <a:pt x="20" y="88"/>
                  </a:cubicBezTo>
                  <a:cubicBezTo>
                    <a:pt x="12" y="81"/>
                    <a:pt x="7" y="68"/>
                    <a:pt x="7" y="52"/>
                  </a:cubicBezTo>
                  <a:cubicBezTo>
                    <a:pt x="7" y="35"/>
                    <a:pt x="13" y="23"/>
                    <a:pt x="24" y="14"/>
                  </a:cubicBezTo>
                  <a:cubicBezTo>
                    <a:pt x="35" y="5"/>
                    <a:pt x="49" y="0"/>
                    <a:pt x="66" y="0"/>
                  </a:cubicBezTo>
                  <a:cubicBezTo>
                    <a:pt x="77" y="0"/>
                    <a:pt x="88" y="2"/>
                    <a:pt x="99" y="6"/>
                  </a:cubicBezTo>
                  <a:cubicBezTo>
                    <a:pt x="109" y="10"/>
                    <a:pt x="119" y="16"/>
                    <a:pt x="127" y="23"/>
                  </a:cubicBezTo>
                  <a:cubicBezTo>
                    <a:pt x="109" y="52"/>
                    <a:pt x="109" y="52"/>
                    <a:pt x="109" y="52"/>
                  </a:cubicBezTo>
                  <a:cubicBezTo>
                    <a:pt x="94" y="40"/>
                    <a:pt x="80" y="34"/>
                    <a:pt x="65" y="34"/>
                  </a:cubicBezTo>
                  <a:cubicBezTo>
                    <a:pt x="59" y="34"/>
                    <a:pt x="54" y="36"/>
                    <a:pt x="50" y="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 sz="1800"/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12472988" y="882650"/>
              <a:ext cx="166688" cy="677863"/>
            </a:xfrm>
            <a:custGeom>
              <a:avLst/>
              <a:gdLst>
                <a:gd name="T0" fmla="*/ 105 w 105"/>
                <a:gd name="T1" fmla="*/ 427 h 427"/>
                <a:gd name="T2" fmla="*/ 0 w 105"/>
                <a:gd name="T3" fmla="*/ 427 h 427"/>
                <a:gd name="T4" fmla="*/ 0 w 105"/>
                <a:gd name="T5" fmla="*/ 0 h 427"/>
                <a:gd name="T6" fmla="*/ 102 w 105"/>
                <a:gd name="T7" fmla="*/ 0 h 427"/>
                <a:gd name="T8" fmla="*/ 105 w 105"/>
                <a:gd name="T9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27">
                  <a:moveTo>
                    <a:pt x="105" y="427"/>
                  </a:moveTo>
                  <a:lnTo>
                    <a:pt x="0" y="427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5" y="4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 sz="1800"/>
            </a:p>
          </p:txBody>
        </p:sp>
        <p:sp>
          <p:nvSpPr>
            <p:cNvPr id="29" name="Freeform 11"/>
            <p:cNvSpPr>
              <a:spLocks/>
            </p:cNvSpPr>
            <p:nvPr userDrawn="1"/>
          </p:nvSpPr>
          <p:spPr bwMode="auto">
            <a:xfrm>
              <a:off x="11491913" y="1104900"/>
              <a:ext cx="239713" cy="239713"/>
            </a:xfrm>
            <a:custGeom>
              <a:avLst/>
              <a:gdLst>
                <a:gd name="T0" fmla="*/ 63 w 64"/>
                <a:gd name="T1" fmla="*/ 30 h 64"/>
                <a:gd name="T2" fmla="*/ 34 w 64"/>
                <a:gd name="T3" fmla="*/ 63 h 64"/>
                <a:gd name="T4" fmla="*/ 1 w 64"/>
                <a:gd name="T5" fmla="*/ 34 h 64"/>
                <a:gd name="T6" fmla="*/ 30 w 64"/>
                <a:gd name="T7" fmla="*/ 1 h 64"/>
                <a:gd name="T8" fmla="*/ 63 w 64"/>
                <a:gd name="T9" fmla="*/ 3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63" y="30"/>
                  </a:moveTo>
                  <a:cubicBezTo>
                    <a:pt x="64" y="47"/>
                    <a:pt x="51" y="62"/>
                    <a:pt x="34" y="63"/>
                  </a:cubicBezTo>
                  <a:cubicBezTo>
                    <a:pt x="17" y="64"/>
                    <a:pt x="2" y="51"/>
                    <a:pt x="1" y="34"/>
                  </a:cubicBezTo>
                  <a:cubicBezTo>
                    <a:pt x="0" y="17"/>
                    <a:pt x="13" y="2"/>
                    <a:pt x="30" y="1"/>
                  </a:cubicBezTo>
                  <a:cubicBezTo>
                    <a:pt x="47" y="0"/>
                    <a:pt x="62" y="13"/>
                    <a:pt x="63" y="30"/>
                  </a:cubicBezTo>
                </a:path>
              </a:pathLst>
            </a:custGeom>
            <a:solidFill>
              <a:srgbClr val="1D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 sz="1800"/>
            </a:p>
          </p:txBody>
        </p:sp>
      </p:grpSp>
    </p:spTree>
    <p:extLst>
      <p:ext uri="{BB962C8B-B14F-4D97-AF65-F5344CB8AC3E}">
        <p14:creationId xmlns:p14="http://schemas.microsoft.com/office/powerpoint/2010/main" val="4045963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cteur droit 19"/>
          <p:cNvCxnSpPr>
            <a:cxnSpLocks/>
          </p:cNvCxnSpPr>
          <p:nvPr userDrawn="1"/>
        </p:nvCxnSpPr>
        <p:spPr bwMode="auto">
          <a:xfrm flipH="1" flipV="1">
            <a:off x="779684" y="1214610"/>
            <a:ext cx="4520" cy="4950695"/>
          </a:xfrm>
          <a:prstGeom prst="line">
            <a:avLst/>
          </a:prstGeom>
          <a:solidFill>
            <a:schemeClr val="accent1"/>
          </a:solidFill>
          <a:ln w="952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Connecteur droit 7"/>
          <p:cNvCxnSpPr>
            <a:stCxn id="9" idx="2"/>
          </p:cNvCxnSpPr>
          <p:nvPr userDrawn="1"/>
        </p:nvCxnSpPr>
        <p:spPr bwMode="auto">
          <a:xfrm flipH="1" flipV="1">
            <a:off x="1111066" y="908722"/>
            <a:ext cx="8132411" cy="8413"/>
          </a:xfrm>
          <a:prstGeom prst="line">
            <a:avLst/>
          </a:prstGeom>
          <a:solidFill>
            <a:schemeClr val="accent1"/>
          </a:solidFill>
          <a:ln w="952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37338" y="1783358"/>
            <a:ext cx="8915400" cy="4525963"/>
          </a:xfrm>
          <a:prstGeom prst="rect">
            <a:avLst/>
          </a:prstGeom>
        </p:spPr>
        <p:txBody>
          <a:bodyPr/>
          <a:lstStyle>
            <a:lvl1pPr marL="449981" indent="-457181">
              <a:spcBef>
                <a:spcPts val="1800"/>
              </a:spcBef>
              <a:buSzPct val="100000"/>
              <a:buFontTx/>
              <a:buBlip>
                <a:blip r:embed="rId2"/>
              </a:buBlip>
              <a:defRPr sz="280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defRPr>
            </a:lvl1pPr>
            <a:lvl2pPr marL="449981" indent="-449244">
              <a:spcBef>
                <a:spcPts val="1800"/>
              </a:spcBef>
              <a:buFontTx/>
              <a:buBlip>
                <a:blip r:embed="rId3"/>
              </a:buBlip>
              <a:defRPr sz="2800" b="1">
                <a:solidFill>
                  <a:srgbClr val="2F4991"/>
                </a:solidFill>
                <a:latin typeface="Century Gothic" pitchFamily="34" charset="0"/>
              </a:defRPr>
            </a:lvl2pPr>
          </a:lstStyle>
          <a:p>
            <a:pPr lvl="0"/>
            <a:r>
              <a:rPr lang="fr-FR" dirty="0"/>
              <a:t>Partie 1</a:t>
            </a:r>
          </a:p>
          <a:p>
            <a:pPr lvl="1"/>
            <a:r>
              <a:rPr lang="fr-FR" dirty="0"/>
              <a:t>Partie 2</a:t>
            </a:r>
          </a:p>
          <a:p>
            <a:pPr lvl="0"/>
            <a:r>
              <a:rPr lang="fr-FR" dirty="0"/>
              <a:t>Partie 3</a:t>
            </a:r>
          </a:p>
          <a:p>
            <a:pPr lvl="0"/>
            <a:endParaRPr lang="fr-FR" dirty="0"/>
          </a:p>
        </p:txBody>
      </p:sp>
      <p:sp>
        <p:nvSpPr>
          <p:cNvPr id="9" name="Ellipse 8"/>
          <p:cNvSpPr/>
          <p:nvPr userDrawn="1"/>
        </p:nvSpPr>
        <p:spPr bwMode="auto">
          <a:xfrm>
            <a:off x="9243477" y="709522"/>
            <a:ext cx="449825" cy="415222"/>
          </a:xfrm>
          <a:prstGeom prst="ellipse">
            <a:avLst/>
          </a:prstGeom>
          <a:noFill/>
          <a:ln w="952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 sz="1800" dirty="0"/>
          </a:p>
        </p:txBody>
      </p:sp>
      <p:sp>
        <p:nvSpPr>
          <p:cNvPr id="4" name="Arc 3"/>
          <p:cNvSpPr/>
          <p:nvPr userDrawn="1"/>
        </p:nvSpPr>
        <p:spPr>
          <a:xfrm rot="16200000">
            <a:off x="805176" y="883231"/>
            <a:ext cx="611779" cy="662762"/>
          </a:xfrm>
          <a:prstGeom prst="arc">
            <a:avLst>
              <a:gd name="adj1" fmla="val 16115279"/>
              <a:gd name="adj2" fmla="val 53249"/>
            </a:avLst>
          </a:prstGeom>
          <a:ln w="952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pic>
        <p:nvPicPr>
          <p:cNvPr id="31" name="Image 30"/>
          <p:cNvPicPr preferRelativeResize="0">
            <a:picLocks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9" b="22844"/>
          <a:stretch/>
        </p:blipFill>
        <p:spPr>
          <a:xfrm>
            <a:off x="0" y="0"/>
            <a:ext cx="2340000" cy="1080000"/>
          </a:xfrm>
          <a:prstGeom prst="rect">
            <a:avLst/>
          </a:prstGeom>
        </p:spPr>
      </p:pic>
      <p:sp>
        <p:nvSpPr>
          <p:cNvPr id="34" name="Titre 1"/>
          <p:cNvSpPr>
            <a:spLocks noGrp="1"/>
          </p:cNvSpPr>
          <p:nvPr>
            <p:ph type="title" hasCustomPrompt="1"/>
          </p:nvPr>
        </p:nvSpPr>
        <p:spPr>
          <a:xfrm>
            <a:off x="974558" y="1"/>
            <a:ext cx="8931442" cy="836712"/>
          </a:xfrm>
          <a:prstGeom prst="rect">
            <a:avLst/>
          </a:prstGeom>
        </p:spPr>
        <p:txBody>
          <a:bodyPr anchor="b"/>
          <a:lstStyle>
            <a:lvl1pPr>
              <a:defRPr sz="2800" baseline="0">
                <a:solidFill>
                  <a:srgbClr val="2F4991"/>
                </a:solidFill>
                <a:latin typeface="Century Gothic" pitchFamily="34" charset="0"/>
              </a:defRPr>
            </a:lvl1pPr>
          </a:lstStyle>
          <a:p>
            <a:r>
              <a:rPr lang="fr-FR" dirty="0"/>
              <a:t>Sommaire</a:t>
            </a:r>
          </a:p>
        </p:txBody>
      </p:sp>
      <p:cxnSp>
        <p:nvCxnSpPr>
          <p:cNvPr id="15" name="Connecteur droit 14"/>
          <p:cNvCxnSpPr/>
          <p:nvPr userDrawn="1"/>
        </p:nvCxnSpPr>
        <p:spPr bwMode="auto">
          <a:xfrm>
            <a:off x="1009116" y="6372915"/>
            <a:ext cx="8390379" cy="0"/>
          </a:xfrm>
          <a:prstGeom prst="line">
            <a:avLst/>
          </a:prstGeom>
          <a:solidFill>
            <a:schemeClr val="accent1"/>
          </a:solidFill>
          <a:ln w="952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Image 31"/>
          <p:cNvPicPr preferRelativeResize="0">
            <a:picLocks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t="45954"/>
          <a:stretch/>
        </p:blipFill>
        <p:spPr>
          <a:xfrm>
            <a:off x="7566000" y="5777878"/>
            <a:ext cx="2340000" cy="1080122"/>
          </a:xfrm>
          <a:prstGeom prst="rect">
            <a:avLst/>
          </a:prstGeom>
        </p:spPr>
      </p:pic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xmlns="" id="{E5525852-32B0-4A94-8EFC-FC1A44717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4776" y="6448253"/>
            <a:ext cx="5460607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/>
              <a:t>Élaboration de la SCORAN de Bourgogne-Franche-Comté – Consultation</a:t>
            </a:r>
          </a:p>
        </p:txBody>
      </p:sp>
    </p:spTree>
    <p:extLst>
      <p:ext uri="{BB962C8B-B14F-4D97-AF65-F5344CB8AC3E}">
        <p14:creationId xmlns:p14="http://schemas.microsoft.com/office/powerpoint/2010/main" val="1107188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268762"/>
            <a:ext cx="8915400" cy="4525963"/>
          </a:xfrm>
          <a:prstGeom prst="rect">
            <a:avLst/>
          </a:prstGeom>
        </p:spPr>
        <p:txBody>
          <a:bodyPr/>
          <a:lstStyle>
            <a:lvl1pPr marL="449244" indent="-449244" algn="just">
              <a:buFontTx/>
              <a:buBlip>
                <a:blip r:embed="rId2"/>
              </a:buBlip>
              <a:defRPr sz="2000" b="1">
                <a:solidFill>
                  <a:srgbClr val="2F4991"/>
                </a:solidFill>
                <a:latin typeface="Century Gothic" pitchFamily="34" charset="0"/>
              </a:defRPr>
            </a:lvl1pPr>
            <a:lvl2pPr marL="804829" indent="-355585" algn="just">
              <a:buFontTx/>
              <a:buBlip>
                <a:blip r:embed="rId3"/>
              </a:buBlip>
              <a:defRPr sz="1800">
                <a:solidFill>
                  <a:srgbClr val="2F4991"/>
                </a:solidFill>
                <a:latin typeface="Century Gothic" pitchFamily="34" charset="0"/>
              </a:defRPr>
            </a:lvl2pPr>
            <a:lvl3pPr marL="1142952" indent="-228591" algn="just">
              <a:buSzPct val="50000"/>
              <a:buFontTx/>
              <a:buBlip>
                <a:blip r:embed="rId3"/>
              </a:buBlip>
              <a:defRPr sz="160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3pPr>
            <a:lvl4pPr marL="1714428" indent="-342886" algn="just"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40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cxnSp>
        <p:nvCxnSpPr>
          <p:cNvPr id="8" name="Connecteur droit 7"/>
          <p:cNvCxnSpPr>
            <a:stCxn id="9" idx="2"/>
          </p:cNvCxnSpPr>
          <p:nvPr userDrawn="1"/>
        </p:nvCxnSpPr>
        <p:spPr bwMode="auto">
          <a:xfrm flipH="1">
            <a:off x="116463" y="917135"/>
            <a:ext cx="9127014" cy="15081"/>
          </a:xfrm>
          <a:prstGeom prst="line">
            <a:avLst/>
          </a:prstGeom>
          <a:solidFill>
            <a:schemeClr val="accent1"/>
          </a:solidFill>
          <a:ln w="952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Ellipse 8"/>
          <p:cNvSpPr/>
          <p:nvPr userDrawn="1"/>
        </p:nvSpPr>
        <p:spPr bwMode="auto">
          <a:xfrm>
            <a:off x="9243477" y="709522"/>
            <a:ext cx="449825" cy="415222"/>
          </a:xfrm>
          <a:prstGeom prst="ellipse">
            <a:avLst/>
          </a:prstGeom>
          <a:noFill/>
          <a:ln w="952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 sz="1800" dirty="0"/>
          </a:p>
        </p:txBody>
      </p:sp>
      <p:pic>
        <p:nvPicPr>
          <p:cNvPr id="23" name="Image 22"/>
          <p:cNvPicPr preferRelativeResize="0">
            <a:picLocks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9" b="22844"/>
          <a:stretch/>
        </p:blipFill>
        <p:spPr>
          <a:xfrm>
            <a:off x="0" y="0"/>
            <a:ext cx="2340000" cy="1080000"/>
          </a:xfrm>
          <a:prstGeom prst="rect">
            <a:avLst/>
          </a:prstGeom>
        </p:spPr>
      </p:pic>
      <p:pic>
        <p:nvPicPr>
          <p:cNvPr id="24" name="Image 23"/>
          <p:cNvPicPr preferRelativeResize="0">
            <a:picLocks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t="45954"/>
          <a:stretch/>
        </p:blipFill>
        <p:spPr>
          <a:xfrm>
            <a:off x="7566000" y="5777878"/>
            <a:ext cx="2340000" cy="1080122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title" hasCustomPrompt="1"/>
          </p:nvPr>
        </p:nvSpPr>
        <p:spPr>
          <a:xfrm>
            <a:off x="974558" y="1"/>
            <a:ext cx="8931442" cy="836712"/>
          </a:xfrm>
          <a:prstGeom prst="rect">
            <a:avLst/>
          </a:prstGeom>
        </p:spPr>
        <p:txBody>
          <a:bodyPr anchor="b"/>
          <a:lstStyle>
            <a:lvl1pPr>
              <a:defRPr sz="2400" baseline="0">
                <a:solidFill>
                  <a:srgbClr val="2F4991"/>
                </a:solidFill>
                <a:latin typeface="Century Gothic" pitchFamily="34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slide</a:t>
            </a:r>
            <a:endParaRPr lang="fr-FR" dirty="0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924776" y="6448253"/>
            <a:ext cx="5460607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/>
              <a:t>Élaboration de la SCORAN de Bourgogne-Franche-Comté – Consultation</a:t>
            </a:r>
          </a:p>
        </p:txBody>
      </p:sp>
    </p:spTree>
    <p:extLst>
      <p:ext uri="{BB962C8B-B14F-4D97-AF65-F5344CB8AC3E}">
        <p14:creationId xmlns:p14="http://schemas.microsoft.com/office/powerpoint/2010/main" val="495116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6"/>
          <p:cNvSpPr>
            <a:spLocks/>
          </p:cNvSpPr>
          <p:nvPr userDrawn="1"/>
        </p:nvSpPr>
        <p:spPr bwMode="auto">
          <a:xfrm>
            <a:off x="3057526" y="0"/>
            <a:ext cx="3790950" cy="1850074"/>
          </a:xfrm>
          <a:custGeom>
            <a:avLst/>
            <a:gdLst>
              <a:gd name="T0" fmla="*/ 631 w 1261"/>
              <a:gd name="T1" fmla="*/ 615 h 615"/>
              <a:gd name="T2" fmla="*/ 0 w 1261"/>
              <a:gd name="T3" fmla="*/ 0 h 615"/>
              <a:gd name="T4" fmla="*/ 300 w 1261"/>
              <a:gd name="T5" fmla="*/ 0 h 615"/>
              <a:gd name="T6" fmla="*/ 631 w 1261"/>
              <a:gd name="T7" fmla="*/ 315 h 615"/>
              <a:gd name="T8" fmla="*/ 961 w 1261"/>
              <a:gd name="T9" fmla="*/ 0 h 615"/>
              <a:gd name="T10" fmla="*/ 1261 w 1261"/>
              <a:gd name="T11" fmla="*/ 0 h 615"/>
              <a:gd name="T12" fmla="*/ 631 w 1261"/>
              <a:gd name="T13" fmla="*/ 615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1" h="615">
                <a:moveTo>
                  <a:pt x="631" y="615"/>
                </a:moveTo>
                <a:cubicBezTo>
                  <a:pt x="288" y="615"/>
                  <a:pt x="9" y="341"/>
                  <a:pt x="0" y="0"/>
                </a:cubicBezTo>
                <a:cubicBezTo>
                  <a:pt x="300" y="0"/>
                  <a:pt x="300" y="0"/>
                  <a:pt x="300" y="0"/>
                </a:cubicBezTo>
                <a:cubicBezTo>
                  <a:pt x="309" y="175"/>
                  <a:pt x="453" y="315"/>
                  <a:pt x="631" y="315"/>
                </a:cubicBezTo>
                <a:cubicBezTo>
                  <a:pt x="808" y="315"/>
                  <a:pt x="953" y="175"/>
                  <a:pt x="961" y="0"/>
                </a:cubicBezTo>
                <a:cubicBezTo>
                  <a:pt x="1261" y="0"/>
                  <a:pt x="1261" y="0"/>
                  <a:pt x="1261" y="0"/>
                </a:cubicBezTo>
                <a:cubicBezTo>
                  <a:pt x="1253" y="341"/>
                  <a:pt x="974" y="615"/>
                  <a:pt x="631" y="615"/>
                </a:cubicBezTo>
              </a:path>
            </a:pathLst>
          </a:custGeom>
          <a:solidFill>
            <a:schemeClr val="bg2">
              <a:alpha val="3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64320" y="1903742"/>
            <a:ext cx="2777215" cy="6000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SOMMAIRE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7377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texte avec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1" y="207833"/>
            <a:ext cx="8915400" cy="852224"/>
          </a:xfrm>
        </p:spPr>
        <p:txBody>
          <a:bodyPr lIns="72000" tIns="72000" rIns="72000" bIns="72000" anchor="ctr"/>
          <a:lstStyle>
            <a:lvl1pPr>
              <a:defRPr/>
            </a:lvl1pPr>
          </a:lstStyle>
          <a:p>
            <a:endParaRPr lang="ro-R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F8498-8C19-4471-8BAE-60D33DFCA461}" type="slidenum">
              <a:rPr lang="ro-RO" smtClean="0"/>
              <a:pPr/>
              <a:t>‹N°›</a:t>
            </a:fld>
            <a:endParaRPr lang="ro-RO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5300" y="1349375"/>
            <a:ext cx="8915400" cy="5029200"/>
          </a:xfrm>
          <a:prstGeom prst="rect">
            <a:avLst/>
          </a:prstGeo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ro-RO" dirty="0"/>
              <a:t>Fourth level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428887" y="207833"/>
            <a:ext cx="0" cy="852224"/>
          </a:xfrm>
          <a:prstGeom prst="line">
            <a:avLst/>
          </a:prstGeom>
          <a:ln w="1905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DC7B9E88-4FCF-4619-B5C4-247567134D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33858" y="6476706"/>
            <a:ext cx="4038285" cy="365125"/>
          </a:xfrm>
        </p:spPr>
        <p:txBody>
          <a:bodyPr/>
          <a:lstStyle/>
          <a:p>
            <a:r>
              <a:rPr lang="fr-FR" dirty="0"/>
              <a:t>Élaboration de la SCORAN de Bourgogne-Franche-Comté – Consultation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61879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2" y="132294"/>
            <a:ext cx="8016932" cy="629705"/>
          </a:xfrm>
          <a:prstGeom prst="rect">
            <a:avLst/>
          </a:prstGeom>
        </p:spPr>
        <p:txBody>
          <a:bodyPr vert="horz" lIns="72000" tIns="72000" rIns="72000" bIns="7200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858" y="6476706"/>
            <a:ext cx="4038285" cy="365125"/>
          </a:xfrm>
          <a:prstGeom prst="rect">
            <a:avLst/>
          </a:prstGeom>
        </p:spPr>
        <p:txBody>
          <a:bodyPr vert="horz" lIns="72000" tIns="72000" rIns="72000" bIns="7200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Élaboration de la SCORAN de Bourgogne-Franche-Comté – Consultation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50302" y="6457954"/>
            <a:ext cx="660399" cy="365125"/>
          </a:xfrm>
          <a:prstGeom prst="rect">
            <a:avLst/>
          </a:prstGeom>
        </p:spPr>
        <p:txBody>
          <a:bodyPr vert="horz" lIns="72000" tIns="72000" rIns="72000" bIns="7200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B7CF8498-8C19-4471-8BAE-60D33DFCA461}" type="slidenum">
              <a:rPr lang="ro-RO" smtClean="0"/>
              <a:pPr/>
              <a:t>‹N°›</a:t>
            </a:fld>
            <a:endParaRPr lang="ro-RO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7523C631-8201-49DC-8189-2A5089F11586}"/>
              </a:ext>
            </a:extLst>
          </p:cNvPr>
          <p:cNvSpPr txBox="1"/>
          <p:nvPr userDrawn="1"/>
        </p:nvSpPr>
        <p:spPr>
          <a:xfrm>
            <a:off x="8570422" y="-38947"/>
            <a:ext cx="14161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00" b="1" dirty="0">
                <a:solidFill>
                  <a:schemeClr val="bg1"/>
                </a:solidFill>
              </a:rPr>
              <a:t>Gouvernance de la donnée</a:t>
            </a:r>
          </a:p>
          <a:p>
            <a:pPr algn="r"/>
            <a:endParaRPr lang="fr-FR" sz="500" b="1" dirty="0">
              <a:solidFill>
                <a:schemeClr val="bg1"/>
              </a:solidFill>
            </a:endParaRPr>
          </a:p>
          <a:p>
            <a:pPr algn="r"/>
            <a:r>
              <a:rPr lang="fr-FR" sz="1100" b="1" i="1" dirty="0">
                <a:solidFill>
                  <a:schemeClr val="bg1"/>
                </a:solidFill>
              </a:rPr>
              <a:t>Atelier 1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7BDDEC54-66AA-4DA4-8C6D-DC889A7A1F18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97" y="6207067"/>
            <a:ext cx="1138539" cy="58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3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00" r:id="rId2"/>
    <p:sldLayoutId id="2147483704" r:id="rId3"/>
    <p:sldLayoutId id="2147483703" r:id="rId4"/>
    <p:sldLayoutId id="2147483677" r:id="rId5"/>
    <p:sldLayoutId id="2147483707" r:id="rId6"/>
    <p:sldLayoutId id="2147483708" r:id="rId7"/>
    <p:sldLayoutId id="2147483725" r:id="rId8"/>
    <p:sldLayoutId id="2147483727" r:id="rId9"/>
    <p:sldLayoutId id="2147483729" r:id="rId10"/>
    <p:sldLayoutId id="2147483730" r:id="rId11"/>
    <p:sldLayoutId id="2147483731" r:id="rId12"/>
    <p:sldLayoutId id="2147483732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59" r:id="rId22"/>
    <p:sldLayoutId id="2147483771" r:id="rId23"/>
  </p:sldLayoutIdLst>
  <p:hf hdr="0" dt="0"/>
  <p:txStyles>
    <p:titleStyle>
      <a:lvl1pPr algn="l" defTabSz="914361" rtl="0" eaLnBrk="1" latinLnBrk="0" hangingPunct="1">
        <a:lnSpc>
          <a:spcPct val="90000"/>
        </a:lnSpc>
        <a:spcBef>
          <a:spcPct val="0"/>
        </a:spcBef>
        <a:buNone/>
        <a:defRPr lang="en-US" sz="3200" b="1" kern="1200" cap="none" baseline="0" dirty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1" rtl="0" eaLnBrk="1" latinLnBrk="0" hangingPunct="1">
        <a:lnSpc>
          <a:spcPct val="100000"/>
        </a:lnSpc>
        <a:spcBef>
          <a:spcPts val="0"/>
        </a:spcBef>
        <a:buFontTx/>
        <a:buBlip>
          <a:blip r:embed="rId26"/>
        </a:buBlip>
        <a:defRPr lang="en-US" sz="1800" kern="1200" dirty="0" smtClean="0">
          <a:solidFill>
            <a:schemeClr val="bg2"/>
          </a:solidFill>
          <a:latin typeface="+mn-lt"/>
          <a:ea typeface="Verdana" pitchFamily="34" charset="0"/>
          <a:cs typeface="Verdana" pitchFamily="34" charset="0"/>
        </a:defRPr>
      </a:lvl1pPr>
      <a:lvl2pPr marL="361935" indent="-180967" algn="l" defTabSz="914361" rtl="0" eaLnBrk="1" latinLnBrk="0" hangingPunct="1">
        <a:lnSpc>
          <a:spcPct val="100000"/>
        </a:lnSpc>
        <a:spcBef>
          <a:spcPts val="0"/>
        </a:spcBef>
        <a:buClr>
          <a:schemeClr val="bg2"/>
        </a:buClr>
        <a:buFont typeface="Symbol" panose="05050102010706020507" pitchFamily="18" charset="2"/>
        <a:buChar char=""/>
        <a:defRPr lang="en-US" sz="16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Verdana" pitchFamily="34" charset="0"/>
          <a:cs typeface="Verdana" pitchFamily="34" charset="0"/>
        </a:defRPr>
      </a:lvl2pPr>
      <a:lvl3pPr marL="542902" indent="-185730" algn="l" defTabSz="914361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Symbol" panose="05050102010706020507" pitchFamily="18" charset="2"/>
        <a:buChar char=""/>
        <a:defRPr lang="en-US" sz="14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14345" indent="-180967" algn="l" defTabSz="187952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>
          <a:tab pos="1879521" algn="l"/>
        </a:tabLst>
        <a:defRPr lang="en-US" sz="14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895313" indent="-180967" algn="l" defTabSz="91436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076280" indent="-180967" algn="l" defTabSz="91436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676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7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4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5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7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14.png"/><Relationship Id="rId7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chart" Target="../charts/chart5.xml"/><Relationship Id="rId5" Type="http://schemas.openxmlformats.org/officeDocument/2006/relationships/image" Target="../media/image16.jpeg"/><Relationship Id="rId10" Type="http://schemas.openxmlformats.org/officeDocument/2006/relationships/chart" Target="../charts/chart4.xml"/><Relationship Id="rId4" Type="http://schemas.openxmlformats.org/officeDocument/2006/relationships/image" Target="../media/image15.jpeg"/><Relationship Id="rId9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41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33.sv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8">
            <a:extLst>
              <a:ext uri="{FF2B5EF4-FFF2-40B4-BE49-F238E27FC236}">
                <a16:creationId xmlns:a16="http://schemas.microsoft.com/office/drawing/2014/main" xmlns="" id="{61F7C88D-623F-44E9-A866-7E6EC70E92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39" y="5466732"/>
            <a:ext cx="9906000" cy="923732"/>
          </a:xfrm>
        </p:spPr>
        <p:txBody>
          <a:bodyPr/>
          <a:lstStyle/>
          <a:p>
            <a:r>
              <a:rPr lang="fr-FR" sz="1600" b="0" dirty="0" smtClean="0"/>
              <a:t>SCORAN: Stratégie </a:t>
            </a:r>
            <a:r>
              <a:rPr lang="fr-FR" sz="1600" b="0" dirty="0"/>
              <a:t>de cohérence régionale d’aménagement </a:t>
            </a:r>
            <a:r>
              <a:rPr lang="fr-FR" sz="1600" b="0" dirty="0" smtClean="0"/>
              <a:t>numérique</a:t>
            </a:r>
            <a:endParaRPr lang="fr-FR" sz="1600" b="0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xmlns="" id="{2AE799A4-4397-442F-A4A7-B9815FAD93B5}"/>
              </a:ext>
            </a:extLst>
          </p:cNvPr>
          <p:cNvSpPr txBox="1">
            <a:spLocks/>
          </p:cNvSpPr>
          <p:nvPr/>
        </p:nvSpPr>
        <p:spPr>
          <a:xfrm>
            <a:off x="368135" y="6436426"/>
            <a:ext cx="9239004" cy="350447"/>
          </a:xfrm>
          <a:prstGeom prst="rect">
            <a:avLst/>
          </a:prstGeom>
        </p:spPr>
        <p:txBody>
          <a:bodyPr vert="horz" lIns="36000" tIns="36000" rIns="36000" bIns="36000" rtlCol="0"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400" kern="1200" cap="all" baseline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27061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Font typeface="Symbol" panose="05050102010706020507" pitchFamily="18" charset="2"/>
              <a:buNone/>
              <a:defRPr lang="en-US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 marL="53974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Symbol" panose="05050102010706020507" pitchFamily="18" charset="2"/>
              <a:buNone/>
              <a:defRPr lang="en-US"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592" indent="0" algn="ctr" defTabSz="18796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1879600" algn="l"/>
              </a:tabLst>
              <a:defRPr lang="en-US"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789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10763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</a:rPr>
              <a:t>- 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sz="900" dirty="0" smtClean="0">
                <a:solidFill>
                  <a:schemeClr val="bg1"/>
                </a:solidFill>
              </a:rPr>
              <a:t>Document de présentation COMITE DES DIRECTEURS (version non-définitive) – 7 mai 2019</a:t>
            </a:r>
            <a:endParaRPr lang="fr-FR" sz="900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47B6E348-8BDA-401F-9C3C-D39E4EE8B8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2243468"/>
            <a:ext cx="3656733" cy="83305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1A28BB95-1661-4735-B25A-A7DC63728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867" y="1790338"/>
            <a:ext cx="3961533" cy="1583627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2AE799A4-4397-442F-A4A7-B9815FAD93B5}"/>
              </a:ext>
            </a:extLst>
          </p:cNvPr>
          <p:cNvSpPr txBox="1">
            <a:spLocks/>
          </p:cNvSpPr>
          <p:nvPr/>
        </p:nvSpPr>
        <p:spPr>
          <a:xfrm>
            <a:off x="83128" y="4408495"/>
            <a:ext cx="9678388" cy="1089767"/>
          </a:xfrm>
          <a:prstGeom prst="rect">
            <a:avLst/>
          </a:prstGeom>
        </p:spPr>
        <p:txBody>
          <a:bodyPr vert="horz" lIns="36000" tIns="36000" rIns="36000" bIns="36000" rtlCol="0"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400" kern="1200" cap="all" baseline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27061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Font typeface="Symbol" panose="05050102010706020507" pitchFamily="18" charset="2"/>
              <a:buNone/>
              <a:defRPr lang="en-US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 marL="53974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Symbol" panose="05050102010706020507" pitchFamily="18" charset="2"/>
              <a:buNone/>
              <a:defRPr lang="en-US"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592" indent="0" algn="ctr" defTabSz="18796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1879600" algn="l"/>
              </a:tabLst>
              <a:defRPr lang="en-US"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789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10763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</a:rPr>
              <a:t>- </a:t>
            </a:r>
          </a:p>
          <a:p>
            <a:endParaRPr lang="fr-FR" sz="2400" dirty="0">
              <a:solidFill>
                <a:schemeClr val="bg1"/>
              </a:solidFill>
            </a:endParaRPr>
          </a:p>
          <a:p>
            <a:r>
              <a:rPr lang="fr-FR" sz="2800" u="sng" dirty="0">
                <a:solidFill>
                  <a:schemeClr val="bg1"/>
                </a:solidFill>
              </a:rPr>
              <a:t>SCORAN BFC </a:t>
            </a:r>
            <a:r>
              <a:rPr lang="fr-FR" sz="2800" dirty="0">
                <a:solidFill>
                  <a:schemeClr val="bg1"/>
                </a:solidFill>
              </a:rPr>
              <a:t>: </a:t>
            </a:r>
            <a:r>
              <a:rPr lang="fr-FR" sz="2800" dirty="0" smtClean="0">
                <a:solidFill>
                  <a:schemeClr val="bg1"/>
                </a:solidFill>
              </a:rPr>
              <a:t>COMMENT PASSER D’une logique d’Infrastructures au développement des usages et DE la transformation numérique du territoire !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680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9ED49E3-DB3A-45D1-83A6-6591B4094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1" y="207833"/>
            <a:ext cx="8915400" cy="852224"/>
          </a:xfrm>
        </p:spPr>
        <p:txBody>
          <a:bodyPr/>
          <a:lstStyle/>
          <a:p>
            <a:r>
              <a:rPr lang="fr-FR" sz="2400" dirty="0"/>
              <a:t>Les grandes phases de l’élaboration de la SCORAN BFC</a:t>
            </a:r>
          </a:p>
        </p:txBody>
      </p:sp>
      <p:sp>
        <p:nvSpPr>
          <p:cNvPr id="60" name="Flèche : pentagone 59">
            <a:extLst>
              <a:ext uri="{FF2B5EF4-FFF2-40B4-BE49-F238E27FC236}">
                <a16:creationId xmlns:a16="http://schemas.microsoft.com/office/drawing/2014/main" xmlns="" id="{860A51E3-7183-4431-AF48-2E1383D0D5E8}"/>
              </a:ext>
            </a:extLst>
          </p:cNvPr>
          <p:cNvSpPr/>
          <p:nvPr/>
        </p:nvSpPr>
        <p:spPr>
          <a:xfrm>
            <a:off x="5387415" y="3590176"/>
            <a:ext cx="4404847" cy="425483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36ED6CDF-5DC2-4E15-9E22-C73E2F9A44A8}"/>
              </a:ext>
            </a:extLst>
          </p:cNvPr>
          <p:cNvCxnSpPr>
            <a:cxnSpLocks/>
          </p:cNvCxnSpPr>
          <p:nvPr/>
        </p:nvCxnSpPr>
        <p:spPr>
          <a:xfrm>
            <a:off x="3527389" y="1096026"/>
            <a:ext cx="8160" cy="761936"/>
          </a:xfrm>
          <a:prstGeom prst="line">
            <a:avLst/>
          </a:prstGeom>
          <a:ln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>
            <a:extLst>
              <a:ext uri="{FF2B5EF4-FFF2-40B4-BE49-F238E27FC236}">
                <a16:creationId xmlns:a16="http://schemas.microsoft.com/office/drawing/2014/main" xmlns="" id="{8B86DCF3-846D-429B-80FE-F02DCF2E18A0}"/>
              </a:ext>
            </a:extLst>
          </p:cNvPr>
          <p:cNvSpPr txBox="1"/>
          <p:nvPr/>
        </p:nvSpPr>
        <p:spPr>
          <a:xfrm>
            <a:off x="1406182" y="862307"/>
            <a:ext cx="3468850" cy="307777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Septembre - Décembre.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2018</a:t>
            </a:r>
          </a:p>
        </p:txBody>
      </p:sp>
      <p:sp>
        <p:nvSpPr>
          <p:cNvPr id="54" name="Text Placeholder 5">
            <a:extLst>
              <a:ext uri="{FF2B5EF4-FFF2-40B4-BE49-F238E27FC236}">
                <a16:creationId xmlns:a16="http://schemas.microsoft.com/office/drawing/2014/main" xmlns="" id="{354466A4-F96D-4763-90E6-7AE3153CBA17}"/>
              </a:ext>
            </a:extLst>
          </p:cNvPr>
          <p:cNvSpPr txBox="1">
            <a:spLocks/>
          </p:cNvSpPr>
          <p:nvPr/>
        </p:nvSpPr>
        <p:spPr>
          <a:xfrm>
            <a:off x="6342204" y="1872433"/>
            <a:ext cx="3368617" cy="120096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defPPr>
              <a:defRPr lang="ro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Ateliers collaboratifs : </a:t>
            </a:r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/>
            </a:r>
            <a:b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fr-FR" sz="9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Infrastructures </a:t>
            </a:r>
            <a:r>
              <a:rPr kumimoji="0" lang="fr-FR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numériques </a:t>
            </a:r>
            <a:r>
              <a:rPr kumimoji="0" lang="fr-FR" sz="9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</a:t>
            </a:r>
            <a:r>
              <a:rPr kumimoji="0" lang="fr-FR" sz="9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fr-FR" sz="9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Services</a:t>
            </a:r>
            <a:r>
              <a:rPr kumimoji="0" lang="fr-FR" sz="9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fr-FR" sz="9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numériques,</a:t>
            </a:r>
            <a:r>
              <a:rPr kumimoji="0" lang="fr-FR" sz="9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fr-FR" sz="9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Usages numériques,</a:t>
            </a:r>
            <a:r>
              <a:rPr kumimoji="0" lang="fr-FR" sz="9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fr-FR" sz="9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Territoires,</a:t>
            </a:r>
            <a:r>
              <a:rPr kumimoji="0" lang="fr-FR" sz="9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fr-FR" sz="9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Données</a:t>
            </a:r>
            <a:br>
              <a:rPr kumimoji="0" lang="fr-FR" sz="9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3E50B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Intégration des axes de développement identifiés  au cours de la démarche de concertation</a:t>
            </a:r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xmlns="" id="{65A29FE6-AD51-4F3A-8EDF-94719AF759AF}"/>
              </a:ext>
            </a:extLst>
          </p:cNvPr>
          <p:cNvCxnSpPr>
            <a:cxnSpLocks/>
          </p:cNvCxnSpPr>
          <p:nvPr/>
        </p:nvCxnSpPr>
        <p:spPr>
          <a:xfrm>
            <a:off x="8167595" y="1028128"/>
            <a:ext cx="6709" cy="812357"/>
          </a:xfrm>
          <a:prstGeom prst="line">
            <a:avLst/>
          </a:prstGeom>
          <a:ln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60">
            <a:extLst>
              <a:ext uri="{FF2B5EF4-FFF2-40B4-BE49-F238E27FC236}">
                <a16:creationId xmlns:a16="http://schemas.microsoft.com/office/drawing/2014/main" xmlns="" id="{3E7737BE-6471-4BB9-B293-487FEECF59A7}"/>
              </a:ext>
            </a:extLst>
          </p:cNvPr>
          <p:cNvSpPr txBox="1"/>
          <p:nvPr/>
        </p:nvSpPr>
        <p:spPr>
          <a:xfrm>
            <a:off x="6779291" y="834416"/>
            <a:ext cx="2368734" cy="307777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>
            <a:defPPr>
              <a:defRPr lang="ro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Janvier -Février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2019</a:t>
            </a:r>
          </a:p>
        </p:txBody>
      </p:sp>
      <p:sp>
        <p:nvSpPr>
          <p:cNvPr id="57" name="Flèche : pentagone 56">
            <a:extLst>
              <a:ext uri="{FF2B5EF4-FFF2-40B4-BE49-F238E27FC236}">
                <a16:creationId xmlns:a16="http://schemas.microsoft.com/office/drawing/2014/main" xmlns="" id="{94F28B82-44D5-432E-92B2-CBFBFAC99BB9}"/>
              </a:ext>
            </a:extLst>
          </p:cNvPr>
          <p:cNvSpPr/>
          <p:nvPr/>
        </p:nvSpPr>
        <p:spPr>
          <a:xfrm>
            <a:off x="5700157" y="1259014"/>
            <a:ext cx="4061766" cy="428722"/>
          </a:xfrm>
          <a:prstGeom prst="homePlate">
            <a:avLst/>
          </a:prstGeom>
          <a:solidFill>
            <a:srgbClr val="DAD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lèche : pentagone 5">
            <a:extLst>
              <a:ext uri="{FF2B5EF4-FFF2-40B4-BE49-F238E27FC236}">
                <a16:creationId xmlns:a16="http://schemas.microsoft.com/office/drawing/2014/main" xmlns="" id="{4FE3140C-BC02-4038-B8AA-159D69443BAE}"/>
              </a:ext>
            </a:extLst>
          </p:cNvPr>
          <p:cNvSpPr/>
          <p:nvPr/>
        </p:nvSpPr>
        <p:spPr>
          <a:xfrm>
            <a:off x="220222" y="1254119"/>
            <a:ext cx="5687810" cy="428722"/>
          </a:xfrm>
          <a:prstGeom prst="homePlate">
            <a:avLst/>
          </a:prstGeom>
          <a:solidFill>
            <a:schemeClr val="accent4">
              <a:lumMod val="60000"/>
              <a:lumOff val="4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xmlns="" id="{7CC54053-8C11-4510-8F71-7B090A6E20CE}"/>
              </a:ext>
            </a:extLst>
          </p:cNvPr>
          <p:cNvSpPr/>
          <p:nvPr/>
        </p:nvSpPr>
        <p:spPr>
          <a:xfrm>
            <a:off x="6034743" y="1367587"/>
            <a:ext cx="744547" cy="21881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Etape 2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xmlns="" id="{0C5FA0D0-9A8D-43B9-9E14-4D5188A18C11}"/>
              </a:ext>
            </a:extLst>
          </p:cNvPr>
          <p:cNvSpPr txBox="1"/>
          <p:nvPr/>
        </p:nvSpPr>
        <p:spPr>
          <a:xfrm>
            <a:off x="6779290" y="1330641"/>
            <a:ext cx="2906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Construction de la stratégie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xmlns="" id="{CD5A51FC-8D7E-4622-B449-ABF9715755A1}"/>
              </a:ext>
            </a:extLst>
          </p:cNvPr>
          <p:cNvSpPr txBox="1"/>
          <p:nvPr/>
        </p:nvSpPr>
        <p:spPr>
          <a:xfrm>
            <a:off x="1336657" y="1263703"/>
            <a:ext cx="4675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Elaboration du diagnostic territorial</a:t>
            </a:r>
          </a:p>
        </p:txBody>
      </p:sp>
      <p:sp>
        <p:nvSpPr>
          <p:cNvPr id="62" name="Rectangle : coins arrondis 61">
            <a:extLst>
              <a:ext uri="{FF2B5EF4-FFF2-40B4-BE49-F238E27FC236}">
                <a16:creationId xmlns:a16="http://schemas.microsoft.com/office/drawing/2014/main" xmlns="" id="{B60A6DFC-689E-4A4D-8B87-75EEFBC602E9}"/>
              </a:ext>
            </a:extLst>
          </p:cNvPr>
          <p:cNvSpPr/>
          <p:nvPr/>
        </p:nvSpPr>
        <p:spPr>
          <a:xfrm>
            <a:off x="6069079" y="3675309"/>
            <a:ext cx="754778" cy="21881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Etape 3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571D50F3-0C45-4035-BBDD-2A78A4A20771}"/>
              </a:ext>
            </a:extLst>
          </p:cNvPr>
          <p:cNvSpPr txBox="1"/>
          <p:nvPr/>
        </p:nvSpPr>
        <p:spPr>
          <a:xfrm>
            <a:off x="7104301" y="3638287"/>
            <a:ext cx="2687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Validation du</a:t>
            </a:r>
            <a:r>
              <a:rPr kumimoji="0" lang="fr-FR" sz="14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livrable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final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xmlns="" id="{945B8075-A8CF-4181-A5D4-2642E436D390}"/>
              </a:ext>
            </a:extLst>
          </p:cNvPr>
          <p:cNvSpPr txBox="1"/>
          <p:nvPr/>
        </p:nvSpPr>
        <p:spPr>
          <a:xfrm>
            <a:off x="7094538" y="3195633"/>
            <a:ext cx="990600" cy="261610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20/06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xmlns="" id="{0CC09F79-93CF-41D9-98AB-A9AD186FA650}"/>
              </a:ext>
            </a:extLst>
          </p:cNvPr>
          <p:cNvSpPr txBox="1"/>
          <p:nvPr/>
        </p:nvSpPr>
        <p:spPr>
          <a:xfrm>
            <a:off x="8776893" y="3218717"/>
            <a:ext cx="990596" cy="261610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28/06</a:t>
            </a:r>
          </a:p>
        </p:txBody>
      </p: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xmlns="" id="{EEF854D6-546D-4FD9-9D42-3A58E33187C6}"/>
              </a:ext>
            </a:extLst>
          </p:cNvPr>
          <p:cNvCxnSpPr>
            <a:cxnSpLocks/>
          </p:cNvCxnSpPr>
          <p:nvPr/>
        </p:nvCxnSpPr>
        <p:spPr>
          <a:xfrm>
            <a:off x="9267783" y="3480327"/>
            <a:ext cx="0" cy="685080"/>
          </a:xfrm>
          <a:prstGeom prst="line">
            <a:avLst/>
          </a:prstGeom>
          <a:ln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Flèche : pentagone 94">
            <a:extLst>
              <a:ext uri="{FF2B5EF4-FFF2-40B4-BE49-F238E27FC236}">
                <a16:creationId xmlns:a16="http://schemas.microsoft.com/office/drawing/2014/main" xmlns="" id="{528C0F7A-B57A-40BE-9420-B9ED7D7BCD60}"/>
              </a:ext>
            </a:extLst>
          </p:cNvPr>
          <p:cNvSpPr/>
          <p:nvPr/>
        </p:nvSpPr>
        <p:spPr>
          <a:xfrm>
            <a:off x="737950" y="4027030"/>
            <a:ext cx="3739047" cy="365125"/>
          </a:xfrm>
          <a:prstGeom prst="homePlat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tx1"/>
                </a:solidFill>
              </a:rPr>
              <a:t>Du 25/03 au </a:t>
            </a:r>
            <a:r>
              <a:rPr lang="fr-FR" sz="1000" b="1" dirty="0" smtClean="0">
                <a:solidFill>
                  <a:schemeClr val="tx1"/>
                </a:solidFill>
              </a:rPr>
              <a:t>21/04</a:t>
            </a:r>
            <a:endParaRPr lang="fr-FR" sz="1000" b="1" dirty="0">
              <a:solidFill>
                <a:schemeClr val="tx1"/>
              </a:solidFill>
            </a:endParaRPr>
          </a:p>
          <a:p>
            <a:pPr algn="ctr"/>
            <a:r>
              <a:rPr lang="fr-FR" sz="1000" b="1" dirty="0">
                <a:solidFill>
                  <a:schemeClr val="tx1"/>
                </a:solidFill>
              </a:rPr>
              <a:t>Rédaction de la SCORAN BFC</a:t>
            </a:r>
          </a:p>
        </p:txBody>
      </p:sp>
      <p:sp>
        <p:nvSpPr>
          <p:cNvPr id="96" name="Flèche : pentagone 95">
            <a:extLst>
              <a:ext uri="{FF2B5EF4-FFF2-40B4-BE49-F238E27FC236}">
                <a16:creationId xmlns:a16="http://schemas.microsoft.com/office/drawing/2014/main" xmlns="" id="{E96B4949-E572-4858-97F8-68E07D15F116}"/>
              </a:ext>
            </a:extLst>
          </p:cNvPr>
          <p:cNvSpPr/>
          <p:nvPr/>
        </p:nvSpPr>
        <p:spPr>
          <a:xfrm>
            <a:off x="4641936" y="4134267"/>
            <a:ext cx="2352630" cy="210027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C70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rgbClr val="C70028"/>
                </a:solidFill>
              </a:rPr>
              <a:t>Du 22/04 au </a:t>
            </a:r>
            <a:r>
              <a:rPr lang="fr-FR" sz="1200" b="1" dirty="0" smtClean="0">
                <a:solidFill>
                  <a:srgbClr val="C70028"/>
                </a:solidFill>
              </a:rPr>
              <a:t>20/05</a:t>
            </a:r>
            <a:endParaRPr lang="fr-FR" sz="1200" b="1" dirty="0">
              <a:solidFill>
                <a:srgbClr val="C70028"/>
              </a:solidFill>
            </a:endParaRPr>
          </a:p>
          <a:p>
            <a:pPr algn="ctr"/>
            <a:r>
              <a:rPr lang="fr-FR" sz="1200" b="1" dirty="0">
                <a:solidFill>
                  <a:schemeClr val="tx1"/>
                </a:solidFill>
              </a:rPr>
              <a:t>Soumission à consultation des pistes d’action de la SCORAN BFC</a:t>
            </a:r>
          </a:p>
        </p:txBody>
      </p:sp>
      <p:sp>
        <p:nvSpPr>
          <p:cNvPr id="97" name="Flèche : pentagone 96">
            <a:extLst>
              <a:ext uri="{FF2B5EF4-FFF2-40B4-BE49-F238E27FC236}">
                <a16:creationId xmlns:a16="http://schemas.microsoft.com/office/drawing/2014/main" xmlns="" id="{6641F9A6-4A5D-4F7E-BA8B-E23C124DFFD3}"/>
              </a:ext>
            </a:extLst>
          </p:cNvPr>
          <p:cNvSpPr/>
          <p:nvPr/>
        </p:nvSpPr>
        <p:spPr>
          <a:xfrm>
            <a:off x="737949" y="4492501"/>
            <a:ext cx="3903987" cy="1742044"/>
          </a:xfrm>
          <a:prstGeom prst="homePlate">
            <a:avLst/>
          </a:prstGeom>
          <a:solidFill>
            <a:srgbClr val="AFB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r>
              <a:rPr lang="fr-FR" sz="1000" b="1" dirty="0" smtClean="0">
                <a:solidFill>
                  <a:schemeClr val="tx1"/>
                </a:solidFill>
              </a:rPr>
              <a:t>Du </a:t>
            </a:r>
            <a:r>
              <a:rPr lang="fr-FR" sz="1000" b="1" dirty="0">
                <a:solidFill>
                  <a:schemeClr val="tx1"/>
                </a:solidFill>
              </a:rPr>
              <a:t>18/03 au 19/04</a:t>
            </a:r>
          </a:p>
          <a:p>
            <a:r>
              <a:rPr lang="fr-FR" sz="1000" b="1" dirty="0">
                <a:solidFill>
                  <a:schemeClr val="tx1"/>
                </a:solidFill>
              </a:rPr>
              <a:t>Ateliers </a:t>
            </a:r>
            <a:r>
              <a:rPr lang="fr-FR" sz="1000" b="1" dirty="0" smtClean="0">
                <a:solidFill>
                  <a:schemeClr val="tx1"/>
                </a:solidFill>
              </a:rPr>
              <a:t>thématiques</a:t>
            </a:r>
          </a:p>
          <a:p>
            <a:pPr marL="171450" indent="-171450">
              <a:buFontTx/>
              <a:buChar char="-"/>
            </a:pPr>
            <a:r>
              <a:rPr lang="fr-FR" sz="1000" b="1" dirty="0" smtClean="0">
                <a:solidFill>
                  <a:schemeClr val="tx1"/>
                </a:solidFill>
              </a:rPr>
              <a:t>Inclusion Numérique,</a:t>
            </a:r>
          </a:p>
          <a:p>
            <a:pPr marL="171450" indent="-171450">
              <a:buFontTx/>
              <a:buChar char="-"/>
            </a:pPr>
            <a:r>
              <a:rPr lang="fr-FR" sz="1000" b="1" dirty="0" smtClean="0">
                <a:solidFill>
                  <a:schemeClr val="tx1"/>
                </a:solidFill>
              </a:rPr>
              <a:t>Economie Numérique,</a:t>
            </a:r>
          </a:p>
          <a:p>
            <a:pPr marL="171450" indent="-171450">
              <a:buFontTx/>
              <a:buChar char="-"/>
            </a:pPr>
            <a:r>
              <a:rPr lang="fr-FR" sz="1000" b="1" dirty="0" smtClean="0">
                <a:solidFill>
                  <a:schemeClr val="tx1"/>
                </a:solidFill>
              </a:rPr>
              <a:t>Cloud régional et données,</a:t>
            </a:r>
          </a:p>
          <a:p>
            <a:pPr marL="171450" indent="-171450">
              <a:buFontTx/>
              <a:buChar char="-"/>
            </a:pPr>
            <a:r>
              <a:rPr lang="fr-FR" sz="1000" b="1" dirty="0" smtClean="0">
                <a:solidFill>
                  <a:schemeClr val="tx1"/>
                </a:solidFill>
              </a:rPr>
              <a:t>E-santé,</a:t>
            </a:r>
          </a:p>
          <a:p>
            <a:pPr marL="171450" indent="-171450">
              <a:buFontTx/>
              <a:buChar char="-"/>
            </a:pPr>
            <a:r>
              <a:rPr lang="fr-FR" sz="1000" b="1" dirty="0" smtClean="0">
                <a:solidFill>
                  <a:schemeClr val="tx1"/>
                </a:solidFill>
              </a:rPr>
              <a:t>Services Publics,</a:t>
            </a:r>
          </a:p>
          <a:p>
            <a:pPr marL="171450" indent="-171450">
              <a:buFontTx/>
              <a:buChar char="-"/>
            </a:pPr>
            <a:r>
              <a:rPr lang="fr-FR" sz="1000" b="1" dirty="0" smtClean="0">
                <a:solidFill>
                  <a:schemeClr val="tx1"/>
                </a:solidFill>
              </a:rPr>
              <a:t>Habitat connecté,</a:t>
            </a:r>
          </a:p>
          <a:p>
            <a:pPr marL="171450" indent="-171450">
              <a:buFontTx/>
              <a:buChar char="-"/>
            </a:pPr>
            <a:r>
              <a:rPr lang="fr-FR" sz="1000" b="1" dirty="0" smtClean="0">
                <a:solidFill>
                  <a:schemeClr val="tx1"/>
                </a:solidFill>
              </a:rPr>
              <a:t>Tourisme Patrimoine,</a:t>
            </a:r>
          </a:p>
          <a:p>
            <a:pPr marL="171450" indent="-171450">
              <a:buFontTx/>
              <a:buChar char="-"/>
            </a:pPr>
            <a:endParaRPr lang="fr-FR" sz="1000" b="1" dirty="0">
              <a:solidFill>
                <a:schemeClr val="tx1"/>
              </a:solidFill>
            </a:endParaRPr>
          </a:p>
          <a:p>
            <a:endParaRPr lang="fr-FR" sz="1000" b="1" dirty="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fr-FR" sz="1000" b="1" dirty="0" smtClean="0">
                <a:solidFill>
                  <a:schemeClr val="tx1"/>
                </a:solidFill>
              </a:rPr>
              <a:t>Transition énergétique - environnement,</a:t>
            </a:r>
          </a:p>
          <a:p>
            <a:pPr marL="171450" indent="-171450">
              <a:buFontTx/>
              <a:buChar char="-"/>
            </a:pPr>
            <a:r>
              <a:rPr lang="fr-FR" sz="1000" b="1" dirty="0" smtClean="0">
                <a:solidFill>
                  <a:schemeClr val="tx1"/>
                </a:solidFill>
              </a:rPr>
              <a:t>Education-Formation,</a:t>
            </a:r>
          </a:p>
          <a:p>
            <a:pPr marL="171450" indent="-171450">
              <a:buFontTx/>
              <a:buChar char="-"/>
            </a:pPr>
            <a:r>
              <a:rPr lang="fr-FR" sz="1000" b="1" dirty="0" smtClean="0">
                <a:solidFill>
                  <a:schemeClr val="tx1"/>
                </a:solidFill>
              </a:rPr>
              <a:t>Mobilité.</a:t>
            </a:r>
          </a:p>
          <a:p>
            <a:pPr marL="171450" indent="-171450">
              <a:buFontTx/>
              <a:buChar char="-"/>
            </a:pPr>
            <a:endParaRPr lang="fr-FR" sz="1000" b="1" dirty="0">
              <a:solidFill>
                <a:schemeClr val="tx1"/>
              </a:solidFill>
            </a:endParaRPr>
          </a:p>
          <a:p>
            <a:endParaRPr lang="fr-FR" sz="1000" b="1" dirty="0">
              <a:solidFill>
                <a:schemeClr val="tx1"/>
              </a:solidFill>
            </a:endParaRPr>
          </a:p>
          <a:p>
            <a:r>
              <a:rPr lang="fr-FR" sz="1000" b="1" dirty="0" smtClean="0">
                <a:solidFill>
                  <a:schemeClr val="tx1"/>
                </a:solidFill>
              </a:rPr>
              <a:t> </a:t>
            </a:r>
            <a:endParaRPr lang="fr-FR" sz="1000" b="1" dirty="0">
              <a:solidFill>
                <a:schemeClr val="tx1"/>
              </a:solidFill>
            </a:endParaRPr>
          </a:p>
        </p:txBody>
      </p:sp>
      <p:pic>
        <p:nvPicPr>
          <p:cNvPr id="89" name="Image 88">
            <a:extLst>
              <a:ext uri="{FF2B5EF4-FFF2-40B4-BE49-F238E27FC236}">
                <a16:creationId xmlns:a16="http://schemas.microsoft.com/office/drawing/2014/main" xmlns="" id="{EDE932AE-093F-4378-80E1-E4EDB6A8E53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3122" y="3008968"/>
            <a:ext cx="508586" cy="514498"/>
          </a:xfrm>
          <a:prstGeom prst="rect">
            <a:avLst/>
          </a:prstGeom>
          <a:solidFill>
            <a:schemeClr val="accent1"/>
          </a:solidFill>
        </p:spPr>
      </p:pic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xmlns="" id="{B67C7DE5-2CA2-4C9B-B0F6-14F93923C525}"/>
              </a:ext>
            </a:extLst>
          </p:cNvPr>
          <p:cNvCxnSpPr>
            <a:cxnSpLocks/>
          </p:cNvCxnSpPr>
          <p:nvPr/>
        </p:nvCxnSpPr>
        <p:spPr>
          <a:xfrm flipH="1">
            <a:off x="7609566" y="3442550"/>
            <a:ext cx="6957" cy="722857"/>
          </a:xfrm>
          <a:prstGeom prst="line">
            <a:avLst/>
          </a:prstGeom>
          <a:ln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èche : pentagone 21">
            <a:extLst>
              <a:ext uri="{FF2B5EF4-FFF2-40B4-BE49-F238E27FC236}">
                <a16:creationId xmlns:a16="http://schemas.microsoft.com/office/drawing/2014/main" xmlns="" id="{23A67538-F1B2-4394-A830-B57FF52F1860}"/>
              </a:ext>
            </a:extLst>
          </p:cNvPr>
          <p:cNvSpPr/>
          <p:nvPr/>
        </p:nvSpPr>
        <p:spPr>
          <a:xfrm>
            <a:off x="232725" y="3581828"/>
            <a:ext cx="5675307" cy="428722"/>
          </a:xfrm>
          <a:prstGeom prst="homePlat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xmlns="" id="{B11672DC-2247-4080-B789-DD3F5894D018}"/>
              </a:ext>
            </a:extLst>
          </p:cNvPr>
          <p:cNvSpPr/>
          <p:nvPr/>
        </p:nvSpPr>
        <p:spPr>
          <a:xfrm>
            <a:off x="694281" y="3677546"/>
            <a:ext cx="754778" cy="21881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Etape 2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xmlns="" id="{F246D48B-3113-4530-B176-AD09FA68DFF6}"/>
              </a:ext>
            </a:extLst>
          </p:cNvPr>
          <p:cNvSpPr txBox="1"/>
          <p:nvPr/>
        </p:nvSpPr>
        <p:spPr>
          <a:xfrm>
            <a:off x="1406182" y="3611523"/>
            <a:ext cx="3569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Construction de la stratégie</a:t>
            </a:r>
          </a:p>
        </p:txBody>
      </p:sp>
      <p:sp>
        <p:nvSpPr>
          <p:cNvPr id="69" name="Text Placeholder 5">
            <a:extLst>
              <a:ext uri="{FF2B5EF4-FFF2-40B4-BE49-F238E27FC236}">
                <a16:creationId xmlns:a16="http://schemas.microsoft.com/office/drawing/2014/main" xmlns="" id="{18FDDAD6-5CBF-4CA3-A6CA-8A7DB20A2DD1}"/>
              </a:ext>
            </a:extLst>
          </p:cNvPr>
          <p:cNvSpPr txBox="1">
            <a:spLocks/>
          </p:cNvSpPr>
          <p:nvPr/>
        </p:nvSpPr>
        <p:spPr>
          <a:xfrm>
            <a:off x="7108582" y="4068035"/>
            <a:ext cx="1503008" cy="130390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bg2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Font typeface="Symbol" panose="05050102010706020507" pitchFamily="18" charset="2"/>
              <a:buChar char=""/>
              <a:defRPr lang="en-US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542925" indent="-1857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lang="en-US"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4375" indent="-180975" algn="l" defTabSz="18796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79600" algn="l"/>
              </a:tabLst>
              <a:defRPr lang="en-US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763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0B4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3E50B4"/>
                </a:solidFill>
                <a:effectLst/>
                <a:uLnTx/>
                <a:uFillTx/>
                <a:latin typeface="Century Gothic"/>
                <a:ea typeface="Verdana" pitchFamily="34" charset="0"/>
                <a:cs typeface="Verdana" pitchFamily="34" charset="0"/>
              </a:rPr>
              <a:t>Présentation de la stratégie régionale, lors de la CRSN (Commission Régional de Stratégie Numérique)</a:t>
            </a:r>
            <a:endParaRPr kumimoji="0" lang="fr-FR" sz="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entury Gothic"/>
              <a:ea typeface="Verdana" pitchFamily="34" charset="0"/>
              <a:cs typeface="Verdana" pitchFamily="34" charset="0"/>
            </a:endParaRPr>
          </a:p>
        </p:txBody>
      </p:sp>
      <p:sp>
        <p:nvSpPr>
          <p:cNvPr id="79" name="Rectangle : coins arrondis 78">
            <a:extLst>
              <a:ext uri="{FF2B5EF4-FFF2-40B4-BE49-F238E27FC236}">
                <a16:creationId xmlns:a16="http://schemas.microsoft.com/office/drawing/2014/main" xmlns="" id="{E028EF27-A18D-49EF-B0E5-F7C8A3276E53}"/>
              </a:ext>
            </a:extLst>
          </p:cNvPr>
          <p:cNvSpPr/>
          <p:nvPr/>
        </p:nvSpPr>
        <p:spPr>
          <a:xfrm>
            <a:off x="8752115" y="4154153"/>
            <a:ext cx="1127276" cy="121779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Assemblée </a:t>
            </a:r>
            <a:r>
              <a:rPr kumimoji="0" lang="fr-FR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plénière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b="1" dirty="0" smtClean="0">
                <a:solidFill>
                  <a:srgbClr val="FFFFFF"/>
                </a:solidFill>
                <a:latin typeface="Century Gothic"/>
              </a:rPr>
              <a:t>Région BFC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050" b="1" dirty="0">
              <a:solidFill>
                <a:srgbClr val="FFFFFF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b="1" dirty="0" smtClean="0">
                <a:solidFill>
                  <a:srgbClr val="FFFFFF"/>
                </a:solidFill>
                <a:latin typeface="Century Gothic"/>
              </a:rPr>
              <a:t>Validation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b="1" dirty="0" smtClean="0">
                <a:solidFill>
                  <a:srgbClr val="FFFFFF"/>
                </a:solidFill>
                <a:latin typeface="Century Gothic"/>
              </a:rPr>
              <a:t>SCORAN BFC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xmlns="" id="{FE349447-4A8E-4923-B7D7-FDC2E009B9C9}"/>
              </a:ext>
            </a:extLst>
          </p:cNvPr>
          <p:cNvSpPr txBox="1">
            <a:spLocks/>
          </p:cNvSpPr>
          <p:nvPr/>
        </p:nvSpPr>
        <p:spPr>
          <a:xfrm>
            <a:off x="609283" y="1847471"/>
            <a:ext cx="4778132" cy="100579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  <a:prstDash val="dash"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bg2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Font typeface="Symbol" panose="05050102010706020507" pitchFamily="18" charset="2"/>
              <a:buChar char=""/>
              <a:defRPr lang="en-US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542925" indent="-18573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Symbol" panose="05050102010706020507" pitchFamily="18" charset="2"/>
              <a:buChar char=""/>
              <a:defRPr lang="en-US"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4375" indent="-180975" algn="l" defTabSz="18796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79600" algn="l"/>
              </a:tabLst>
              <a:defRPr lang="en-US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763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0B4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3E50B4"/>
                </a:solidFill>
                <a:effectLst/>
                <a:uLnTx/>
                <a:uFillTx/>
                <a:latin typeface="Century Gothic"/>
                <a:ea typeface="Verdana" pitchFamily="34" charset="0"/>
                <a:cs typeface="Verdana" pitchFamily="34" charset="0"/>
              </a:rPr>
              <a:t>Identification des enjeux et recensement des projets concernant les quatre volets : </a:t>
            </a:r>
            <a:r>
              <a: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50B4"/>
                </a:solidFill>
                <a:effectLst/>
                <a:uLnTx/>
                <a:uFillTx/>
                <a:latin typeface="Century Gothic"/>
                <a:ea typeface="Verdana" pitchFamily="34" charset="0"/>
                <a:cs typeface="Verdana" pitchFamily="34" charset="0"/>
              </a:rPr>
              <a:t>Infrastructures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3E50B4"/>
                </a:solidFill>
                <a:effectLst/>
                <a:uLnTx/>
                <a:uFillTx/>
                <a:latin typeface="Century Gothic"/>
                <a:ea typeface="Verdana" pitchFamily="34" charset="0"/>
                <a:cs typeface="Verdana" pitchFamily="34" charset="0"/>
              </a:rPr>
              <a:t>fixes et couverture mobile / Usages numériques / Services numériques / Inclusion numérique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0B4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3E50B4"/>
                </a:solidFill>
                <a:effectLst/>
                <a:uLnTx/>
                <a:uFillTx/>
                <a:latin typeface="Century Gothic"/>
                <a:ea typeface="Verdana" pitchFamily="34" charset="0"/>
                <a:cs typeface="Verdana" pitchFamily="34" charset="0"/>
              </a:rPr>
              <a:t>Identification des priorités stratégiques pour les 4 volets cités ci-avant : faciliter la consolidation des visions stratégiques régionales à l’échelle nationale pour tous les territoires</a:t>
            </a:r>
            <a:endParaRPr kumimoji="0" lang="fr-FR" sz="200" b="1" i="0" u="none" strike="noStrike" kern="1200" cap="none" spc="0" normalizeH="0" baseline="0" noProof="0" dirty="0">
              <a:ln>
                <a:noFill/>
              </a:ln>
              <a:solidFill>
                <a:srgbClr val="3E50B4"/>
              </a:solidFill>
              <a:effectLst/>
              <a:uLnTx/>
              <a:uFillTx/>
              <a:latin typeface="Century Gothic"/>
              <a:ea typeface="Verdana" pitchFamily="34" charset="0"/>
              <a:cs typeface="Verdana" pitchFamily="34" charset="0"/>
            </a:endParaRPr>
          </a:p>
        </p:txBody>
      </p:sp>
      <p:sp>
        <p:nvSpPr>
          <p:cNvPr id="42" name="Rectangle : coins arrondis 57">
            <a:extLst>
              <a:ext uri="{FF2B5EF4-FFF2-40B4-BE49-F238E27FC236}">
                <a16:creationId xmlns:a16="http://schemas.microsoft.com/office/drawing/2014/main" xmlns="" id="{7CC54053-8C11-4510-8F71-7B090A6E20CE}"/>
              </a:ext>
            </a:extLst>
          </p:cNvPr>
          <p:cNvSpPr/>
          <p:nvPr/>
        </p:nvSpPr>
        <p:spPr>
          <a:xfrm>
            <a:off x="484721" y="1338962"/>
            <a:ext cx="744547" cy="21881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Etape </a:t>
            </a:r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283" y="3172550"/>
            <a:ext cx="46472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1400" b="1" dirty="0" smtClean="0">
                <a:solidFill>
                  <a:srgbClr val="000000"/>
                </a:solidFill>
              </a:rPr>
              <a:t>Mars – Avril  </a:t>
            </a:r>
            <a:r>
              <a:rPr lang="fr-FR" sz="1400" b="1" dirty="0">
                <a:solidFill>
                  <a:srgbClr val="000000"/>
                </a:solidFill>
              </a:rPr>
              <a:t>2019</a:t>
            </a: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xmlns="" id="{FC499A31-5BB2-4FE1-B46A-F65A6FB78954}"/>
              </a:ext>
            </a:extLst>
          </p:cNvPr>
          <p:cNvCxnSpPr>
            <a:cxnSpLocks/>
          </p:cNvCxnSpPr>
          <p:nvPr/>
        </p:nvCxnSpPr>
        <p:spPr>
          <a:xfrm>
            <a:off x="5386098" y="3433652"/>
            <a:ext cx="0" cy="700616"/>
          </a:xfrm>
          <a:prstGeom prst="line">
            <a:avLst/>
          </a:prstGeom>
          <a:ln>
            <a:solidFill>
              <a:srgbClr val="C00000">
                <a:alpha val="71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xmlns="" id="{36ED6CDF-5DC2-4E15-9E22-C73E2F9A44A8}"/>
              </a:ext>
            </a:extLst>
          </p:cNvPr>
          <p:cNvCxnSpPr>
            <a:cxnSpLocks/>
          </p:cNvCxnSpPr>
          <p:nvPr/>
        </p:nvCxnSpPr>
        <p:spPr>
          <a:xfrm>
            <a:off x="2685862" y="3480327"/>
            <a:ext cx="4080" cy="587708"/>
          </a:xfrm>
          <a:prstGeom prst="line">
            <a:avLst/>
          </a:prstGeom>
          <a:ln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space réservé du numéro de diapositive 3">
            <a:extLst>
              <a:ext uri="{FF2B5EF4-FFF2-40B4-BE49-F238E27FC236}">
                <a16:creationId xmlns:a16="http://schemas.microsoft.com/office/drawing/2014/main" xmlns="" id="{E445587F-5EAB-4237-8A9A-F1A7CB554F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48770" y="6457954"/>
            <a:ext cx="661932" cy="365125"/>
          </a:xfrm>
        </p:spPr>
        <p:txBody>
          <a:bodyPr/>
          <a:lstStyle/>
          <a:p>
            <a:fld id="{B7CF8498-8C19-4471-8BAE-60D33DFCA461}" type="slidenum">
              <a:rPr lang="ro-RO" smtClean="0"/>
              <a:pPr/>
              <a:t>2</a:t>
            </a:fld>
            <a:endParaRPr lang="ro-RO" dirty="0"/>
          </a:p>
        </p:txBody>
      </p:sp>
      <p:sp>
        <p:nvSpPr>
          <p:cNvPr id="48" name="Espace réservé du pied de page 2">
            <a:extLst>
              <a:ext uri="{FF2B5EF4-FFF2-40B4-BE49-F238E27FC236}">
                <a16:creationId xmlns:a16="http://schemas.microsoft.com/office/drawing/2014/main" xmlns="" id="{3E396C5B-D603-4DB8-BF78-8F9BD4DEFE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39165" y="6492876"/>
            <a:ext cx="5091092" cy="365125"/>
          </a:xfrm>
        </p:spPr>
        <p:txBody>
          <a:bodyPr/>
          <a:lstStyle/>
          <a:p>
            <a:r>
              <a:rPr lang="fr-FR" dirty="0" smtClean="0"/>
              <a:t>SCORAN BFC: comité des directeurs - mardi 7 mai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753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49D0003-187B-45EA-AB7E-600A13D01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96047"/>
            <a:ext cx="8915400" cy="692432"/>
          </a:xfrm>
        </p:spPr>
        <p:txBody>
          <a:bodyPr/>
          <a:lstStyle/>
          <a:p>
            <a:r>
              <a:rPr lang="fr-FR" sz="2800" dirty="0" smtClean="0"/>
              <a:t>Focus méthodologique :</a:t>
            </a:r>
            <a:br>
              <a:rPr lang="fr-FR" sz="2800" dirty="0" smtClean="0"/>
            </a:br>
            <a:r>
              <a:rPr lang="fr-FR" sz="2800" dirty="0" smtClean="0"/>
              <a:t>Organisation de cinq </a:t>
            </a:r>
            <a:r>
              <a:rPr lang="fr-FR" sz="2800" dirty="0"/>
              <a:t>ateliers collaboratifs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A71D7743-70E3-48F8-9681-29C67C6FC8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F8498-8C19-4471-8BAE-60D33DFCA461}" type="slidenum">
              <a:rPr kumimoji="0" lang="ro-RO" sz="800" b="0" i="0" u="none" strike="noStrike" kern="1200" cap="none" spc="0" normalizeH="0" baseline="0" noProof="0" smtClean="0">
                <a:ln>
                  <a:noFill/>
                </a:ln>
                <a:solidFill>
                  <a:srgbClr val="3E50B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o-RO" sz="800" b="0" i="0" u="none" strike="noStrike" kern="1200" cap="none" spc="0" normalizeH="0" baseline="0" noProof="0" dirty="0">
              <a:ln>
                <a:noFill/>
              </a:ln>
              <a:solidFill>
                <a:srgbClr val="3E50B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8" name="Espace réservé du pied de page 2">
            <a:extLst>
              <a:ext uri="{FF2B5EF4-FFF2-40B4-BE49-F238E27FC236}">
                <a16:creationId xmlns="" xmlns:a16="http://schemas.microsoft.com/office/drawing/2014/main" id="{B4716E12-AF90-43F9-A3F5-13EE923A83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79006" y="6492875"/>
            <a:ext cx="5091092" cy="365125"/>
          </a:xfrm>
        </p:spPr>
        <p:txBody>
          <a:bodyPr/>
          <a:lstStyle/>
          <a:p>
            <a:r>
              <a:rPr lang="fr-FR" dirty="0"/>
              <a:t>SCORAN BFC: comité des directeurs - mardi 7 mai 2019</a:t>
            </a:r>
            <a:endParaRPr lang="en-US" dirty="0"/>
          </a:p>
        </p:txBody>
      </p:sp>
      <p:grpSp>
        <p:nvGrpSpPr>
          <p:cNvPr id="16" name="Groupe 15">
            <a:extLst>
              <a:ext uri="{FF2B5EF4-FFF2-40B4-BE49-F238E27FC236}">
                <a16:creationId xmlns="" xmlns:a16="http://schemas.microsoft.com/office/drawing/2014/main" id="{47D951AF-1416-4C47-9E7B-A9655D5DEEBF}"/>
              </a:ext>
            </a:extLst>
          </p:cNvPr>
          <p:cNvGrpSpPr/>
          <p:nvPr/>
        </p:nvGrpSpPr>
        <p:grpSpPr>
          <a:xfrm>
            <a:off x="211531" y="1388741"/>
            <a:ext cx="2220288" cy="4270659"/>
            <a:chOff x="211531" y="1388741"/>
            <a:chExt cx="2220288" cy="42706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" name="Image 5">
              <a:extLst>
                <a:ext uri="{FF2B5EF4-FFF2-40B4-BE49-F238E27FC236}">
                  <a16:creationId xmlns="" xmlns:a16="http://schemas.microsoft.com/office/drawing/2014/main" id="{5EA325DB-1FED-429F-B5D6-DC9BB7FD3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1531" y="4500865"/>
              <a:ext cx="2220288" cy="1158535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="" xmlns:a16="http://schemas.microsoft.com/office/drawing/2014/main" id="{599F6BFF-7DF3-488E-AC66-7352951F9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1531" y="1388741"/>
              <a:ext cx="2220288" cy="1640641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="" xmlns:a16="http://schemas.microsoft.com/office/drawing/2014/main" id="{CE5A24EE-04BF-4495-BF50-CE76FF459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31" y="3020673"/>
              <a:ext cx="1110144" cy="1480192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="" xmlns:a16="http://schemas.microsoft.com/office/drawing/2014/main" id="{43472335-AB9C-4E67-8734-EC4974E4F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1675" y="3020673"/>
              <a:ext cx="1110144" cy="1480192"/>
            </a:xfrm>
            <a:prstGeom prst="rect">
              <a:avLst/>
            </a:prstGeom>
          </p:spPr>
        </p:pic>
      </p:grpSp>
      <p:grpSp>
        <p:nvGrpSpPr>
          <p:cNvPr id="21" name="Groupe 20">
            <a:extLst>
              <a:ext uri="{FF2B5EF4-FFF2-40B4-BE49-F238E27FC236}">
                <a16:creationId xmlns="" xmlns:a16="http://schemas.microsoft.com/office/drawing/2014/main" id="{8235311A-3E97-4393-AF08-FF2DD6E4ACEF}"/>
              </a:ext>
            </a:extLst>
          </p:cNvPr>
          <p:cNvGrpSpPr/>
          <p:nvPr/>
        </p:nvGrpSpPr>
        <p:grpSpPr>
          <a:xfrm>
            <a:off x="2569380" y="1128153"/>
            <a:ext cx="6966504" cy="3642582"/>
            <a:chOff x="2474379" y="784931"/>
            <a:chExt cx="7382239" cy="3843304"/>
          </a:xfrm>
        </p:grpSpPr>
        <p:grpSp>
          <p:nvGrpSpPr>
            <p:cNvPr id="14" name="Groupe 13">
              <a:extLst>
                <a:ext uri="{FF2B5EF4-FFF2-40B4-BE49-F238E27FC236}">
                  <a16:creationId xmlns="" xmlns:a16="http://schemas.microsoft.com/office/drawing/2014/main" id="{8FCCAE6F-3FEA-420E-A61D-C35392E0E78D}"/>
                </a:ext>
              </a:extLst>
            </p:cNvPr>
            <p:cNvGrpSpPr/>
            <p:nvPr/>
          </p:nvGrpSpPr>
          <p:grpSpPr>
            <a:xfrm>
              <a:off x="2474379" y="784931"/>
              <a:ext cx="7382239" cy="3843304"/>
              <a:chOff x="2474379" y="784931"/>
              <a:chExt cx="7382239" cy="3843304"/>
            </a:xfrm>
          </p:grpSpPr>
          <p:pic>
            <p:nvPicPr>
              <p:cNvPr id="4" name="Image 3">
                <a:extLst>
                  <a:ext uri="{FF2B5EF4-FFF2-40B4-BE49-F238E27FC236}">
                    <a16:creationId xmlns="" xmlns:a16="http://schemas.microsoft.com/office/drawing/2014/main" id="{26272344-A354-4513-BE4D-394F494A39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683"/>
              <a:stretch/>
            </p:blipFill>
            <p:spPr>
              <a:xfrm>
                <a:off x="2474379" y="784931"/>
                <a:ext cx="7382239" cy="3843304"/>
              </a:xfrm>
              <a:prstGeom prst="rect">
                <a:avLst/>
              </a:prstGeom>
            </p:spPr>
          </p:pic>
          <p:sp>
            <p:nvSpPr>
              <p:cNvPr id="8" name="Ellipse 7">
                <a:extLst>
                  <a:ext uri="{FF2B5EF4-FFF2-40B4-BE49-F238E27FC236}">
                    <a16:creationId xmlns="" xmlns:a16="http://schemas.microsoft.com/office/drawing/2014/main" id="{00E7955B-4D34-4DCD-B41A-5B88CD85360A}"/>
                  </a:ext>
                </a:extLst>
              </p:cNvPr>
              <p:cNvSpPr/>
              <p:nvPr/>
            </p:nvSpPr>
            <p:spPr>
              <a:xfrm>
                <a:off x="2873829" y="2737212"/>
                <a:ext cx="355805" cy="29217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0" name="ZoneTexte 19">
              <a:extLst>
                <a:ext uri="{FF2B5EF4-FFF2-40B4-BE49-F238E27FC236}">
                  <a16:creationId xmlns="" xmlns:a16="http://schemas.microsoft.com/office/drawing/2014/main" id="{7152306F-9FC7-4559-8AE0-6B1BDF260D7A}"/>
                </a:ext>
              </a:extLst>
            </p:cNvPr>
            <p:cNvSpPr txBox="1"/>
            <p:nvPr/>
          </p:nvSpPr>
          <p:spPr>
            <a:xfrm>
              <a:off x="2761950" y="2765502"/>
              <a:ext cx="5795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600</a:t>
              </a:r>
              <a:endParaRPr lang="fr-FR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="" xmlns:a16="http://schemas.microsoft.com/office/drawing/2014/main" id="{F7210F76-9690-4022-A4E9-068C0C6E1386}"/>
              </a:ext>
            </a:extLst>
          </p:cNvPr>
          <p:cNvGrpSpPr/>
          <p:nvPr/>
        </p:nvGrpSpPr>
        <p:grpSpPr>
          <a:xfrm>
            <a:off x="2719449" y="4992000"/>
            <a:ext cx="6867760" cy="1337548"/>
            <a:chOff x="381406" y="2041677"/>
            <a:chExt cx="9431931" cy="1784549"/>
          </a:xfrm>
        </p:grpSpPr>
        <p:graphicFrame>
          <p:nvGraphicFramePr>
            <p:cNvPr id="24" name="Graphique 23">
              <a:extLst>
                <a:ext uri="{FF2B5EF4-FFF2-40B4-BE49-F238E27FC236}">
                  <a16:creationId xmlns="" xmlns:a16="http://schemas.microsoft.com/office/drawing/2014/main" id="{527B9B3B-2C7A-4B8C-9352-9F25934413D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61737216"/>
                </p:ext>
              </p:extLst>
            </p:nvPr>
          </p:nvGraphicFramePr>
          <p:xfrm>
            <a:off x="381406" y="2165408"/>
            <a:ext cx="1942690" cy="15602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25" name="Graphique 24">
              <a:extLst>
                <a:ext uri="{FF2B5EF4-FFF2-40B4-BE49-F238E27FC236}">
                  <a16:creationId xmlns="" xmlns:a16="http://schemas.microsoft.com/office/drawing/2014/main" id="{98C7C848-E45D-42CB-9F1E-A7911DC0892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64602709"/>
                </p:ext>
              </p:extLst>
            </p:nvPr>
          </p:nvGraphicFramePr>
          <p:xfrm>
            <a:off x="2143437" y="2051654"/>
            <a:ext cx="1942691" cy="17745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26" name="Graphique 25">
              <a:extLst>
                <a:ext uri="{FF2B5EF4-FFF2-40B4-BE49-F238E27FC236}">
                  <a16:creationId xmlns="" xmlns:a16="http://schemas.microsoft.com/office/drawing/2014/main" id="{75B520AA-6CC4-4B28-B4FA-79435CC798E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63069027"/>
                </p:ext>
              </p:extLst>
            </p:nvPr>
          </p:nvGraphicFramePr>
          <p:xfrm>
            <a:off x="4040605" y="2051653"/>
            <a:ext cx="1937782" cy="17299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27" name="Graphique 26">
              <a:extLst>
                <a:ext uri="{FF2B5EF4-FFF2-40B4-BE49-F238E27FC236}">
                  <a16:creationId xmlns="" xmlns:a16="http://schemas.microsoft.com/office/drawing/2014/main" id="{66B635F9-69C0-4B4F-9A3F-12C2E57CAAE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10643822"/>
                </p:ext>
              </p:extLst>
            </p:nvPr>
          </p:nvGraphicFramePr>
          <p:xfrm>
            <a:off x="5978387" y="2041677"/>
            <a:ext cx="1942691" cy="16880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aphicFrame>
          <p:nvGraphicFramePr>
            <p:cNvPr id="29" name="Graphique 28">
              <a:extLst>
                <a:ext uri="{FF2B5EF4-FFF2-40B4-BE49-F238E27FC236}">
                  <a16:creationId xmlns="" xmlns:a16="http://schemas.microsoft.com/office/drawing/2014/main" id="{036C8015-FB60-44D9-9B08-71841524230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5783160"/>
                </p:ext>
              </p:extLst>
            </p:nvPr>
          </p:nvGraphicFramePr>
          <p:xfrm>
            <a:off x="7870647" y="2053445"/>
            <a:ext cx="1942690" cy="16040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</p:grpSp>
      <p:sp>
        <p:nvSpPr>
          <p:cNvPr id="5" name="Rectangle 4"/>
          <p:cNvSpPr/>
          <p:nvPr/>
        </p:nvSpPr>
        <p:spPr>
          <a:xfrm>
            <a:off x="2700004" y="4809615"/>
            <a:ext cx="6740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Pourcentage de satisfaction des participants par atelier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9437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C87BA62A-81A5-4F82-88D0-EB2F3DB43586}"/>
              </a:ext>
            </a:extLst>
          </p:cNvPr>
          <p:cNvSpPr txBox="1"/>
          <p:nvPr/>
        </p:nvSpPr>
        <p:spPr>
          <a:xfrm>
            <a:off x="981418" y="4926765"/>
            <a:ext cx="5609778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" dirty="0"/>
              <a:t> </a:t>
            </a:r>
            <a:endParaRPr lang="fr-FR" sz="100" dirty="0"/>
          </a:p>
          <a:p>
            <a:pPr marL="182555" lvl="1" indent="-182555">
              <a:lnSpc>
                <a:spcPct val="120000"/>
              </a:lnSpc>
              <a:buClrTx/>
            </a:pPr>
            <a:r>
              <a:rPr lang="fr-FR" sz="1400" b="1" u="sng" dirty="0"/>
              <a:t>Objectifs </a:t>
            </a:r>
            <a:r>
              <a:rPr lang="fr-FR" sz="1400" b="1" dirty="0" smtClean="0"/>
              <a:t>:  </a:t>
            </a:r>
          </a:p>
          <a:p>
            <a:pPr marL="182555" lvl="1" indent="-182555">
              <a:lnSpc>
                <a:spcPct val="120000"/>
              </a:lnSpc>
              <a:buClrTx/>
              <a:buFont typeface="Wingdings" panose="05000000000000000000" pitchFamily="2" charset="2"/>
              <a:buChar char="ü"/>
            </a:pPr>
            <a:r>
              <a:rPr lang="fr-FR" sz="1400" b="1" dirty="0" smtClean="0"/>
              <a:t>Identifier les acteurs majeurs en BFC;</a:t>
            </a:r>
          </a:p>
          <a:p>
            <a:pPr marL="182555" lvl="1" indent="-182555">
              <a:lnSpc>
                <a:spcPct val="120000"/>
              </a:lnSpc>
              <a:buClrTx/>
              <a:buFont typeface="Wingdings" panose="05000000000000000000" pitchFamily="2" charset="2"/>
              <a:buChar char="ü"/>
            </a:pPr>
            <a:r>
              <a:rPr lang="fr-FR" sz="1400" b="1" dirty="0" smtClean="0"/>
              <a:t>Faire </a:t>
            </a:r>
            <a:r>
              <a:rPr lang="fr-FR" sz="1400" b="1" dirty="0"/>
              <a:t>émerger des leaders au sein de l’offre de </a:t>
            </a:r>
            <a:r>
              <a:rPr lang="fr-FR" sz="1400" b="1" dirty="0" smtClean="0"/>
              <a:t>services</a:t>
            </a:r>
            <a:r>
              <a:rPr lang="fr-FR" sz="1400" dirty="0" smtClean="0"/>
              <a:t>;</a:t>
            </a:r>
            <a:endParaRPr lang="fr-FR" sz="1400" dirty="0"/>
          </a:p>
          <a:p>
            <a:pPr marL="182555" lvl="1" indent="-182555">
              <a:lnSpc>
                <a:spcPct val="120000"/>
              </a:lnSpc>
              <a:buClrTx/>
              <a:buFont typeface="Wingdings" panose="05000000000000000000" pitchFamily="2" charset="2"/>
              <a:buChar char="ü"/>
            </a:pPr>
            <a:r>
              <a:rPr lang="fr-FR" sz="1400" b="1" dirty="0" smtClean="0"/>
              <a:t>Fédérer l’ensemble des écosystèmes numériques.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E435619-D00D-4E95-AAB7-884601F4F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1" y="207832"/>
            <a:ext cx="8915400" cy="944073"/>
          </a:xfrm>
        </p:spPr>
        <p:txBody>
          <a:bodyPr/>
          <a:lstStyle/>
          <a:p>
            <a:r>
              <a:rPr lang="fr-FR" sz="2400" dirty="0"/>
              <a:t>Focus méthodologique :</a:t>
            </a:r>
            <a:br>
              <a:rPr lang="fr-FR" sz="2400" dirty="0"/>
            </a:br>
            <a:r>
              <a:rPr lang="fr-FR" sz="2400" dirty="0"/>
              <a:t>Organisation </a:t>
            </a:r>
            <a:r>
              <a:rPr lang="fr-FR" sz="2400" dirty="0" smtClean="0"/>
              <a:t>d’ateliers thématiques pour </a:t>
            </a:r>
            <a:r>
              <a:rPr lang="fr-FR" sz="2400" dirty="0"/>
              <a:t>approfondir les questions soulevées par les ateliers collaboratifs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0306EF22-9C99-4798-87F2-69253BE553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15553" y="6467605"/>
            <a:ext cx="5143343" cy="365125"/>
          </a:xfrm>
        </p:spPr>
        <p:txBody>
          <a:bodyPr/>
          <a:lstStyle/>
          <a:p>
            <a:r>
              <a:rPr lang="fr-FR" dirty="0"/>
              <a:t>SCORAN BFC: comité des directeurs - mardi 7 mai 2019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7C33072D-8580-45C2-9BA0-6DFD2B82F0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F8498-8C19-4471-8BAE-60D33DFCA461}" type="slidenum">
              <a:rPr lang="ro-RO" smtClean="0"/>
              <a:pPr/>
              <a:t>4</a:t>
            </a:fld>
            <a:endParaRPr lang="ro-RO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638BDC4B-5BF4-4BF2-9C8B-46D56B6BCD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" y="1294061"/>
            <a:ext cx="387147" cy="371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42DFF8E-63CF-48CA-8035-F9739BC78BBF}"/>
              </a:ext>
            </a:extLst>
          </p:cNvPr>
          <p:cNvSpPr/>
          <p:nvPr/>
        </p:nvSpPr>
        <p:spPr>
          <a:xfrm>
            <a:off x="981418" y="1328614"/>
            <a:ext cx="1996877" cy="3711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tx1"/>
                </a:solidFill>
              </a:rPr>
              <a:t>Les Ateliers thématiques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D9789CC-C6A3-410E-A880-DDB04E404CA0}"/>
              </a:ext>
            </a:extLst>
          </p:cNvPr>
          <p:cNvSpPr/>
          <p:nvPr/>
        </p:nvSpPr>
        <p:spPr>
          <a:xfrm>
            <a:off x="3241292" y="1324021"/>
            <a:ext cx="6320719" cy="3711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</a:rPr>
              <a:t>Des ateliers thématiques organisés en collaboration avec des partenaires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</a:rPr>
              <a:t>clés du secteur (opérateurs régionaux ou nationaux). 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xmlns="" id="{9E6F64F5-1822-4D4E-93B0-346F1A2672E6}"/>
              </a:ext>
            </a:extLst>
          </p:cNvPr>
          <p:cNvSpPr/>
          <p:nvPr/>
        </p:nvSpPr>
        <p:spPr>
          <a:xfrm>
            <a:off x="468086" y="4995921"/>
            <a:ext cx="414277" cy="38360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7FB4D0F2-5706-40E0-A173-F2F67980E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28" y="2007738"/>
            <a:ext cx="1881083" cy="118672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6F53E5E8-E034-407A-A534-793705B3C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7831" y="3570101"/>
            <a:ext cx="2034419" cy="122752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6DCCBCF0-3CC7-459D-8A66-937B109EF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45" y="2024095"/>
            <a:ext cx="7578371" cy="269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0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>
            <a:extLst>
              <a:ext uri="{FF2B5EF4-FFF2-40B4-BE49-F238E27FC236}">
                <a16:creationId xmlns:a16="http://schemas.microsoft.com/office/drawing/2014/main" xmlns="" id="{CB80CC66-A3EE-48E0-BD56-257632F4E5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9"/>
          <a:stretch/>
        </p:blipFill>
        <p:spPr>
          <a:xfrm>
            <a:off x="611995" y="-443830"/>
            <a:ext cx="8986352" cy="7599887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A81F1632-FC53-4636-BE09-67299F71CB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F8498-8C19-4471-8BAE-60D33DFCA461}" type="slidenum">
              <a:rPr lang="ro-RO" smtClean="0"/>
              <a:pPr/>
              <a:t>5</a:t>
            </a:fld>
            <a:endParaRPr lang="ro-RO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5263CE85-46B8-4D62-B813-865A5C696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Constats: La </a:t>
            </a:r>
            <a:r>
              <a:rPr lang="fr-FR" sz="2800" dirty="0"/>
              <a:t>Bourgogne-Franche-Comté, un territoire à dominante rurale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BCF3864E-E236-4016-B214-A5F5C57EA8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SCORAN BFC: comité des directeurs - mardi 7 mai 2019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07728386-E413-4901-93F8-A8CA9569949A}"/>
              </a:ext>
            </a:extLst>
          </p:cNvPr>
          <p:cNvSpPr/>
          <p:nvPr/>
        </p:nvSpPr>
        <p:spPr>
          <a:xfrm>
            <a:off x="1881051" y="1597163"/>
            <a:ext cx="2745923" cy="830997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2"/>
                </a:solidFill>
              </a:rPr>
              <a:t>2,8 millions d’habitants, soit 4% de la population nationale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2"/>
                </a:solidFill>
              </a:rPr>
              <a:t>5</a:t>
            </a:r>
            <a:r>
              <a:rPr lang="fr-FR" sz="1200" b="1" baseline="30000" dirty="0">
                <a:solidFill>
                  <a:schemeClr val="bg2"/>
                </a:solidFill>
              </a:rPr>
              <a:t>ème</a:t>
            </a:r>
            <a:r>
              <a:rPr lang="fr-FR" sz="1200" b="1" dirty="0">
                <a:solidFill>
                  <a:schemeClr val="bg2"/>
                </a:solidFill>
              </a:rPr>
              <a:t> région au niveau national par sa superficie</a:t>
            </a:r>
            <a:endParaRPr lang="fr-FR" sz="1200" b="1" dirty="0"/>
          </a:p>
        </p:txBody>
      </p:sp>
      <p:grpSp>
        <p:nvGrpSpPr>
          <p:cNvPr id="57" name="Groupe 56">
            <a:extLst>
              <a:ext uri="{FF2B5EF4-FFF2-40B4-BE49-F238E27FC236}">
                <a16:creationId xmlns:a16="http://schemas.microsoft.com/office/drawing/2014/main" xmlns="" id="{70318813-6223-415A-8A7B-5122C1E777BF}"/>
              </a:ext>
            </a:extLst>
          </p:cNvPr>
          <p:cNvGrpSpPr/>
          <p:nvPr/>
        </p:nvGrpSpPr>
        <p:grpSpPr>
          <a:xfrm>
            <a:off x="5833397" y="1316968"/>
            <a:ext cx="3460608" cy="1977171"/>
            <a:chOff x="193403" y="3054215"/>
            <a:chExt cx="3460608" cy="197717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87010AE1-3CE8-4A0F-8261-5CBF71BF9DBF}"/>
                </a:ext>
              </a:extLst>
            </p:cNvPr>
            <p:cNvSpPr/>
            <p:nvPr/>
          </p:nvSpPr>
          <p:spPr>
            <a:xfrm>
              <a:off x="797198" y="3184727"/>
              <a:ext cx="2856813" cy="1846659"/>
            </a:xfrm>
            <a:prstGeom prst="rect">
              <a:avLst/>
            </a:prstGeom>
            <a:solidFill>
              <a:schemeClr val="bg1">
                <a:alpha val="28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fr-FR" sz="1200" b="1" dirty="0">
                  <a:solidFill>
                    <a:schemeClr val="bg2"/>
                  </a:solidFill>
                </a:rPr>
                <a:t>1</a:t>
              </a:r>
              <a:r>
                <a:rPr lang="fr-FR" sz="1200" b="1" baseline="30000" dirty="0">
                  <a:solidFill>
                    <a:schemeClr val="bg2"/>
                  </a:solidFill>
                </a:rPr>
                <a:t>ère</a:t>
              </a:r>
              <a:r>
                <a:rPr lang="fr-FR" sz="1200" b="1" dirty="0">
                  <a:solidFill>
                    <a:schemeClr val="bg2"/>
                  </a:solidFill>
                </a:rPr>
                <a:t> région industrielle de France </a:t>
              </a:r>
              <a:r>
                <a:rPr lang="fr-FR" sz="1200" b="1" dirty="0"/>
                <a:t>avec 17,6% de l’emploi salarié dans l’industrie, la Bourgogne-Franche-Comté est la première région industrielle de France </a:t>
              </a:r>
              <a:r>
                <a:rPr lang="fr-FR" sz="1200" dirty="0"/>
                <a:t>(Hauts-de-France : 14,3% des emplois)</a:t>
              </a:r>
            </a:p>
            <a:p>
              <a:pPr marL="182563" lvl="1" indent="-95250" algn="just">
                <a:buFont typeface="Arial" panose="020B0604020202020204" pitchFamily="34" charset="0"/>
                <a:buChar char="•"/>
                <a:tabLst>
                  <a:tab pos="182563" algn="l"/>
                  <a:tab pos="444500" algn="l"/>
                </a:tabLst>
              </a:pPr>
              <a:r>
                <a:rPr lang="fr-FR" sz="1050" dirty="0"/>
                <a:t>La région doit cependant faire face à une </a:t>
              </a:r>
              <a:r>
                <a:rPr lang="fr-FR" sz="1050" b="1" dirty="0"/>
                <a:t>désindustrialisation conséquente</a:t>
              </a:r>
              <a:r>
                <a:rPr lang="fr-FR" sz="1050" dirty="0"/>
                <a:t>, avec la disparition d’un tiers des emplois industriels depuis 2001.</a:t>
              </a:r>
            </a:p>
          </p:txBody>
        </p:sp>
        <p:pic>
          <p:nvPicPr>
            <p:cNvPr id="45" name="Graphique 44" descr="Usine">
              <a:extLst>
                <a:ext uri="{FF2B5EF4-FFF2-40B4-BE49-F238E27FC236}">
                  <a16:creationId xmlns:a16="http://schemas.microsoft.com/office/drawing/2014/main" xmlns="" id="{A023AE5C-BE71-4BC6-A6DC-5F34FC678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93403" y="3054215"/>
              <a:ext cx="603796" cy="603796"/>
            </a:xfrm>
            <a:prstGeom prst="rect">
              <a:avLst/>
            </a:prstGeom>
          </p:spPr>
        </p:pic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xmlns="" id="{1CAA2D0B-F4FB-4E3D-9E53-15B2ADFA03D3}"/>
              </a:ext>
            </a:extLst>
          </p:cNvPr>
          <p:cNvGrpSpPr/>
          <p:nvPr/>
        </p:nvGrpSpPr>
        <p:grpSpPr>
          <a:xfrm>
            <a:off x="380925" y="4577822"/>
            <a:ext cx="4182362" cy="1392716"/>
            <a:chOff x="4167584" y="5004692"/>
            <a:chExt cx="4182362" cy="1392716"/>
          </a:xfrm>
        </p:grpSpPr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xmlns="" id="{C1CF34F6-E2BE-44A5-A8D6-60F9D66F6D6A}"/>
                </a:ext>
              </a:extLst>
            </p:cNvPr>
            <p:cNvGrpSpPr/>
            <p:nvPr/>
          </p:nvGrpSpPr>
          <p:grpSpPr>
            <a:xfrm>
              <a:off x="4953000" y="5193470"/>
              <a:ext cx="3396946" cy="1203938"/>
              <a:chOff x="5928094" y="3447293"/>
              <a:chExt cx="3396946" cy="1203938"/>
            </a:xfrm>
            <a:solidFill>
              <a:schemeClr val="bg1">
                <a:alpha val="14000"/>
              </a:schemeClr>
            </a:solidFill>
          </p:grpSpPr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xmlns="" id="{2941EFE5-337F-4F9B-BD50-83DD834C950A}"/>
                  </a:ext>
                </a:extLst>
              </p:cNvPr>
              <p:cNvSpPr txBox="1"/>
              <p:nvPr/>
            </p:nvSpPr>
            <p:spPr>
              <a:xfrm>
                <a:off x="7001315" y="3951118"/>
                <a:ext cx="1981167" cy="600164"/>
              </a:xfrm>
              <a:prstGeom prst="rect">
                <a:avLst/>
              </a:prstGeom>
              <a:grpFill/>
            </p:spPr>
            <p:txBody>
              <a:bodyPr wrap="square" numCol="1" rtlCol="0">
                <a:spAutoFit/>
              </a:bodyPr>
              <a:lstStyle/>
              <a:p>
                <a:r>
                  <a:rPr lang="fr-FR" sz="1100" b="1" dirty="0"/>
                  <a:t>850 000 salariés </a:t>
                </a:r>
                <a:r>
                  <a:rPr lang="fr-FR" sz="1050" dirty="0"/>
                  <a:t>dans la filière numérique, </a:t>
                </a:r>
                <a:r>
                  <a:rPr lang="fr-FR" sz="1100" b="1" dirty="0"/>
                  <a:t>soit 2,9% des emplois</a:t>
                </a:r>
                <a:endParaRPr lang="fr-FR" sz="1050" b="1" dirty="0"/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A05CFD2E-08C5-4835-BA20-D990399275E7}"/>
                  </a:ext>
                </a:extLst>
              </p:cNvPr>
              <p:cNvSpPr txBox="1"/>
              <p:nvPr/>
            </p:nvSpPr>
            <p:spPr>
              <a:xfrm>
                <a:off x="5928094" y="3447293"/>
                <a:ext cx="3396946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>
                    <a:solidFill>
                      <a:schemeClr val="bg2"/>
                    </a:solidFill>
                  </a:rPr>
                  <a:t>8 041 personnes </a:t>
                </a:r>
                <a:r>
                  <a:rPr lang="fr-FR" sz="1100" b="1" dirty="0"/>
                  <a:t>employées dans la filière numérique, </a:t>
                </a:r>
                <a:r>
                  <a:rPr lang="fr-FR" sz="1200" b="1" dirty="0">
                    <a:solidFill>
                      <a:schemeClr val="bg2"/>
                    </a:solidFill>
                  </a:rPr>
                  <a:t>soit 1,19% des salariés</a:t>
                </a:r>
              </a:p>
            </p:txBody>
          </p:sp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xmlns="" id="{1D2F63F2-34F1-44E0-8F2A-BC91CEE025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429"/>
              <a:stretch/>
            </p:blipFill>
            <p:spPr>
              <a:xfrm>
                <a:off x="6177842" y="3871422"/>
                <a:ext cx="922071" cy="779809"/>
              </a:xfrm>
              <a:prstGeom prst="rect">
                <a:avLst/>
              </a:prstGeom>
              <a:grpFill/>
            </p:spPr>
          </p:pic>
          <p:cxnSp>
            <p:nvCxnSpPr>
              <p:cNvPr id="14" name="Connecteur droit 13">
                <a:extLst>
                  <a:ext uri="{FF2B5EF4-FFF2-40B4-BE49-F238E27FC236}">
                    <a16:creationId xmlns:a16="http://schemas.microsoft.com/office/drawing/2014/main" xmlns="" id="{3284D715-9C98-47E5-A413-A80CE28A51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1602" y="3906207"/>
                <a:ext cx="0" cy="734898"/>
              </a:xfrm>
              <a:prstGeom prst="line">
                <a:avLst/>
              </a:prstGeom>
              <a:grpFill/>
              <a:ln w="127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xmlns="" id="{9F3EC6CB-A3DA-4920-83AB-4A765D4E0C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114"/>
            <a:stretch/>
          </p:blipFill>
          <p:spPr>
            <a:xfrm>
              <a:off x="4167584" y="5004692"/>
              <a:ext cx="854918" cy="717153"/>
            </a:xfrm>
            <a:prstGeom prst="rect">
              <a:avLst/>
            </a:prstGeom>
          </p:spPr>
        </p:pic>
      </p:grpSp>
      <p:pic>
        <p:nvPicPr>
          <p:cNvPr id="48" name="Graphique 47" descr="Équipe">
            <a:extLst>
              <a:ext uri="{FF2B5EF4-FFF2-40B4-BE49-F238E27FC236}">
                <a16:creationId xmlns:a16="http://schemas.microsoft.com/office/drawing/2014/main" xmlns="" id="{0A00DED4-AD67-4CC3-BB0D-9E2FDA3DDD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369746" y="1508575"/>
            <a:ext cx="461666" cy="461666"/>
          </a:xfrm>
          <a:prstGeom prst="rect">
            <a:avLst/>
          </a:prstGeom>
        </p:spPr>
      </p:pic>
      <p:grpSp>
        <p:nvGrpSpPr>
          <p:cNvPr id="56" name="Groupe 55">
            <a:extLst>
              <a:ext uri="{FF2B5EF4-FFF2-40B4-BE49-F238E27FC236}">
                <a16:creationId xmlns:a16="http://schemas.microsoft.com/office/drawing/2014/main" xmlns="" id="{EF7868D2-2D11-4148-899E-DB3BD56F4C47}"/>
              </a:ext>
            </a:extLst>
          </p:cNvPr>
          <p:cNvGrpSpPr/>
          <p:nvPr/>
        </p:nvGrpSpPr>
        <p:grpSpPr>
          <a:xfrm>
            <a:off x="402856" y="2701913"/>
            <a:ext cx="3486441" cy="1754326"/>
            <a:chOff x="5997417" y="1449163"/>
            <a:chExt cx="3486441" cy="175432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8963AD3-2B77-490C-B97C-3F6DDE5A8CE4}"/>
                </a:ext>
              </a:extLst>
            </p:cNvPr>
            <p:cNvSpPr/>
            <p:nvPr/>
          </p:nvSpPr>
          <p:spPr>
            <a:xfrm>
              <a:off x="6737935" y="1449163"/>
              <a:ext cx="2745923" cy="1754326"/>
            </a:xfrm>
            <a:prstGeom prst="rect">
              <a:avLst/>
            </a:prstGeom>
            <a:solidFill>
              <a:schemeClr val="bg1">
                <a:alpha val="47000"/>
              </a:schemeClr>
            </a:solidFill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b="1" dirty="0">
                  <a:solidFill>
                    <a:schemeClr val="bg2"/>
                  </a:solidFill>
                </a:rPr>
                <a:t>4ème région au rang national en nombre d’emplois agricoles</a:t>
              </a:r>
              <a:r>
                <a:rPr lang="fr-FR" sz="1200" b="1" dirty="0"/>
                <a:t>, </a:t>
              </a:r>
              <a:r>
                <a:rPr lang="fr-FR" sz="1200" dirty="0"/>
                <a:t>derrière les 3 régions de l’Atlantique, </a:t>
              </a:r>
              <a:r>
                <a:rPr lang="fr-FR" sz="1200" b="1" dirty="0"/>
                <a:t>avec 4% des emplois relevant de l’agriculture</a:t>
              </a:r>
            </a:p>
            <a:p>
              <a:endParaRPr lang="fr-FR" sz="1100" b="1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b="1" dirty="0">
                  <a:solidFill>
                    <a:schemeClr val="bg2"/>
                  </a:solidFill>
                </a:rPr>
                <a:t>21% de la population régionale en zone rurale </a:t>
              </a:r>
              <a:r>
                <a:rPr lang="fr-FR" sz="1200" dirty="0"/>
                <a:t>(0,58 Millions d’habitants, 1707 communes)</a:t>
              </a:r>
            </a:p>
          </p:txBody>
        </p:sp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xmlns="" id="{F1C0059F-7A25-474C-938E-8898DFAB7D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111"/>
            <a:stretch/>
          </p:blipFill>
          <p:spPr>
            <a:xfrm>
              <a:off x="5997417" y="1449163"/>
              <a:ext cx="682171" cy="551801"/>
            </a:xfrm>
            <a:prstGeom prst="rect">
              <a:avLst/>
            </a:prstGeom>
          </p:spPr>
        </p:pic>
      </p:grpSp>
      <p:pic>
        <p:nvPicPr>
          <p:cNvPr id="52" name="Image 51">
            <a:extLst>
              <a:ext uri="{FF2B5EF4-FFF2-40B4-BE49-F238E27FC236}">
                <a16:creationId xmlns:a16="http://schemas.microsoft.com/office/drawing/2014/main" xmlns="" id="{016428AA-7E26-4051-9C56-BD62A5B6056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89"/>
          <a:stretch/>
        </p:blipFill>
        <p:spPr>
          <a:xfrm>
            <a:off x="1252236" y="1916345"/>
            <a:ext cx="696686" cy="534434"/>
          </a:xfrm>
          <a:prstGeom prst="rect">
            <a:avLst/>
          </a:prstGeom>
        </p:spPr>
      </p:pic>
      <p:sp>
        <p:nvSpPr>
          <p:cNvPr id="53" name="ZoneTexte 52">
            <a:extLst>
              <a:ext uri="{FF2B5EF4-FFF2-40B4-BE49-F238E27FC236}">
                <a16:creationId xmlns:a16="http://schemas.microsoft.com/office/drawing/2014/main" xmlns="" id="{C594C1BB-535E-4E62-B26E-ACFECB235ABE}"/>
              </a:ext>
            </a:extLst>
          </p:cNvPr>
          <p:cNvSpPr txBox="1"/>
          <p:nvPr/>
        </p:nvSpPr>
        <p:spPr>
          <a:xfrm>
            <a:off x="4724157" y="3666769"/>
            <a:ext cx="3302987" cy="430887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bg2"/>
                </a:solidFill>
              </a:rPr>
              <a:t>2 pôles urbains de plus de  100 000 habitants</a:t>
            </a:r>
          </a:p>
          <a:p>
            <a:r>
              <a:rPr lang="fr-FR" sz="1100" dirty="0"/>
              <a:t>(Dijon et Besançon)</a:t>
            </a:r>
          </a:p>
        </p:txBody>
      </p:sp>
      <p:pic>
        <p:nvPicPr>
          <p:cNvPr id="55" name="Graphique 54" descr="Ville">
            <a:extLst>
              <a:ext uri="{FF2B5EF4-FFF2-40B4-BE49-F238E27FC236}">
                <a16:creationId xmlns:a16="http://schemas.microsoft.com/office/drawing/2014/main" xmlns="" id="{E1F1F63D-8A52-449C-A261-0D78066D828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167584" y="3541083"/>
            <a:ext cx="556573" cy="556573"/>
          </a:xfrm>
          <a:prstGeom prst="rect">
            <a:avLst/>
          </a:prstGeom>
        </p:spPr>
      </p:pic>
      <p:grpSp>
        <p:nvGrpSpPr>
          <p:cNvPr id="66" name="Groupe 65">
            <a:extLst>
              <a:ext uri="{FF2B5EF4-FFF2-40B4-BE49-F238E27FC236}">
                <a16:creationId xmlns:a16="http://schemas.microsoft.com/office/drawing/2014/main" xmlns="" id="{DA64714E-379E-4015-9CEE-FEDCD3B79830}"/>
              </a:ext>
            </a:extLst>
          </p:cNvPr>
          <p:cNvGrpSpPr/>
          <p:nvPr/>
        </p:nvGrpSpPr>
        <p:grpSpPr>
          <a:xfrm>
            <a:off x="5163309" y="4303721"/>
            <a:ext cx="4247391" cy="1234116"/>
            <a:chOff x="4127646" y="4133575"/>
            <a:chExt cx="4247391" cy="1234116"/>
          </a:xfrm>
        </p:grpSpPr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xmlns="" id="{BBD5EE67-9854-490F-9C5D-A99FD2D73E18}"/>
                </a:ext>
              </a:extLst>
            </p:cNvPr>
            <p:cNvSpPr txBox="1"/>
            <p:nvPr/>
          </p:nvSpPr>
          <p:spPr>
            <a:xfrm>
              <a:off x="4724556" y="4316265"/>
              <a:ext cx="3650481" cy="261610"/>
            </a:xfrm>
            <a:prstGeom prst="rect">
              <a:avLst/>
            </a:prstGeom>
            <a:solidFill>
              <a:schemeClr val="bg1">
                <a:alpha val="22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1100" b="1" dirty="0">
                  <a:solidFill>
                    <a:schemeClr val="bg2"/>
                  </a:solidFill>
                </a:rPr>
                <a:t>71% des communes de moins de 500 habitants</a:t>
              </a:r>
            </a:p>
          </p:txBody>
        </p:sp>
        <p:grpSp>
          <p:nvGrpSpPr>
            <p:cNvPr id="65" name="Groupe 64">
              <a:extLst>
                <a:ext uri="{FF2B5EF4-FFF2-40B4-BE49-F238E27FC236}">
                  <a16:creationId xmlns:a16="http://schemas.microsoft.com/office/drawing/2014/main" xmlns="" id="{7B1FD758-92BC-4723-9095-97E94BAF79E8}"/>
                </a:ext>
              </a:extLst>
            </p:cNvPr>
            <p:cNvGrpSpPr/>
            <p:nvPr/>
          </p:nvGrpSpPr>
          <p:grpSpPr>
            <a:xfrm>
              <a:off x="4127646" y="4133575"/>
              <a:ext cx="3661439" cy="1234116"/>
              <a:chOff x="4127646" y="4133575"/>
              <a:chExt cx="3661439" cy="1234116"/>
            </a:xfrm>
          </p:grpSpPr>
          <p:pic>
            <p:nvPicPr>
              <p:cNvPr id="60" name="Image 59">
                <a:extLst>
                  <a:ext uri="{FF2B5EF4-FFF2-40B4-BE49-F238E27FC236}">
                    <a16:creationId xmlns:a16="http://schemas.microsoft.com/office/drawing/2014/main" xmlns="" id="{F8534E01-A72B-4330-854C-E12A9AFBD4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271"/>
              <a:stretch/>
            </p:blipFill>
            <p:spPr>
              <a:xfrm>
                <a:off x="4127646" y="4133575"/>
                <a:ext cx="687977" cy="520996"/>
              </a:xfrm>
              <a:prstGeom prst="rect">
                <a:avLst/>
              </a:prstGeom>
            </p:spPr>
          </p:pic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xmlns="" id="{3E98BE63-96D6-4359-9F3C-70E2DB21C207}"/>
                  </a:ext>
                </a:extLst>
              </p:cNvPr>
              <p:cNvSpPr txBox="1"/>
              <p:nvPr/>
            </p:nvSpPr>
            <p:spPr>
              <a:xfrm>
                <a:off x="5807918" y="4788421"/>
                <a:ext cx="1981167" cy="261610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</p:spPr>
            <p:txBody>
              <a:bodyPr wrap="square" numCol="1" rtlCol="0">
                <a:spAutoFit/>
              </a:bodyPr>
              <a:lstStyle/>
              <a:p>
                <a:r>
                  <a:rPr lang="fr-FR" sz="1100" b="1" dirty="0"/>
                  <a:t>54% au niveau national</a:t>
                </a:r>
                <a:endParaRPr lang="fr-FR" sz="1050" b="1" dirty="0"/>
              </a:p>
            </p:txBody>
          </p:sp>
          <p:pic>
            <p:nvPicPr>
              <p:cNvPr id="62" name="Image 61">
                <a:extLst>
                  <a:ext uri="{FF2B5EF4-FFF2-40B4-BE49-F238E27FC236}">
                    <a16:creationId xmlns:a16="http://schemas.microsoft.com/office/drawing/2014/main" xmlns="" id="{40988563-EBAF-4D2E-B507-0E26047CE5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429"/>
              <a:stretch/>
            </p:blipFill>
            <p:spPr>
              <a:xfrm>
                <a:off x="4971367" y="4587882"/>
                <a:ext cx="922071" cy="779809"/>
              </a:xfrm>
              <a:prstGeom prst="rect">
                <a:avLst/>
              </a:prstGeom>
              <a:solidFill>
                <a:schemeClr val="bg1">
                  <a:alpha val="14000"/>
                </a:schemeClr>
              </a:solidFill>
            </p:spPr>
          </p:pic>
          <p:cxnSp>
            <p:nvCxnSpPr>
              <p:cNvPr id="63" name="Connecteur droit 62">
                <a:extLst>
                  <a:ext uri="{FF2B5EF4-FFF2-40B4-BE49-F238E27FC236}">
                    <a16:creationId xmlns:a16="http://schemas.microsoft.com/office/drawing/2014/main" xmlns="" id="{6CE2501D-2CD4-43A5-8876-D41D14BC0C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53000" y="4577875"/>
                <a:ext cx="0" cy="734898"/>
              </a:xfrm>
              <a:prstGeom prst="line">
                <a:avLst/>
              </a:prstGeom>
              <a:solidFill>
                <a:schemeClr val="bg1">
                  <a:alpha val="14000"/>
                </a:schemeClr>
              </a:solidFill>
              <a:ln w="127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05661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A81F1632-FC53-4636-BE09-67299F71CB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F8498-8C19-4471-8BAE-60D33DFCA461}" type="slidenum">
              <a:rPr lang="ro-RO" smtClean="0"/>
              <a:pPr/>
              <a:t>6</a:t>
            </a:fld>
            <a:endParaRPr lang="ro-RO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5263CE85-46B8-4D62-B813-865A5C696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AFOM : a</a:t>
            </a:r>
            <a:r>
              <a:rPr lang="fr-FR" sz="2800" dirty="0"/>
              <a:t>touts et défis du territoire Bourgogne-Franche-Comté.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BCF3864E-E236-4016-B214-A5F5C57EA8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SCORAN BFC: comité des directeurs - mardi 7 mai 2019</a:t>
            </a:r>
            <a:endParaRPr lang="en-US" dirty="0"/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xmlns="" id="{85B290E0-6CFB-4DE4-9ACD-FB64CCEF4C75}"/>
              </a:ext>
            </a:extLst>
          </p:cNvPr>
          <p:cNvGrpSpPr/>
          <p:nvPr/>
        </p:nvGrpSpPr>
        <p:grpSpPr>
          <a:xfrm>
            <a:off x="284086" y="1227666"/>
            <a:ext cx="9126614" cy="5078866"/>
            <a:chOff x="1650999" y="1227666"/>
            <a:chExt cx="6604001" cy="4402667"/>
          </a:xfrm>
        </p:grpSpPr>
        <p:sp>
          <p:nvSpPr>
            <p:cNvPr id="33" name="Forme libre : forme 5">
              <a:extLst>
                <a:ext uri="{FF2B5EF4-FFF2-40B4-BE49-F238E27FC236}">
                  <a16:creationId xmlns:a16="http://schemas.microsoft.com/office/drawing/2014/main" xmlns="" id="{85312A00-366C-43ED-B54B-5464A4B5C1E6}"/>
                </a:ext>
              </a:extLst>
            </p:cNvPr>
            <p:cNvSpPr/>
            <p:nvPr/>
          </p:nvSpPr>
          <p:spPr>
            <a:xfrm rot="21600000">
              <a:off x="1650999" y="1227666"/>
              <a:ext cx="3302001" cy="2201334"/>
            </a:xfrm>
            <a:custGeom>
              <a:avLst/>
              <a:gdLst>
                <a:gd name="connsiteX0" fmla="*/ 0 w 2201333"/>
                <a:gd name="connsiteY0" fmla="*/ 0 h 3302000"/>
                <a:gd name="connsiteX1" fmla="*/ 1834437 w 2201333"/>
                <a:gd name="connsiteY1" fmla="*/ 0 h 3302000"/>
                <a:gd name="connsiteX2" fmla="*/ 2201333 w 2201333"/>
                <a:gd name="connsiteY2" fmla="*/ 366896 h 3302000"/>
                <a:gd name="connsiteX3" fmla="*/ 2201333 w 2201333"/>
                <a:gd name="connsiteY3" fmla="*/ 3302000 h 3302000"/>
                <a:gd name="connsiteX4" fmla="*/ 0 w 2201333"/>
                <a:gd name="connsiteY4" fmla="*/ 3302000 h 3302000"/>
                <a:gd name="connsiteX5" fmla="*/ 0 w 2201333"/>
                <a:gd name="connsiteY5" fmla="*/ 0 h 330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1333" h="3302000">
                  <a:moveTo>
                    <a:pt x="0" y="3301999"/>
                  </a:moveTo>
                  <a:lnTo>
                    <a:pt x="0" y="550345"/>
                  </a:lnTo>
                  <a:cubicBezTo>
                    <a:pt x="0" y="246398"/>
                    <a:pt x="109510" y="1"/>
                    <a:pt x="244598" y="1"/>
                  </a:cubicBezTo>
                  <a:lnTo>
                    <a:pt x="2201333" y="1"/>
                  </a:lnTo>
                  <a:lnTo>
                    <a:pt x="2201333" y="3301999"/>
                  </a:lnTo>
                  <a:lnTo>
                    <a:pt x="0" y="3301999"/>
                  </a:lnTo>
                  <a:close/>
                </a:path>
              </a:pathLst>
            </a:custGeom>
            <a:solidFill>
              <a:srgbClr val="3E50B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120" tIns="71120" rIns="71121" bIns="621453" numCol="1" spcCol="1270" anchor="t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b="1" kern="1200" dirty="0"/>
                <a:t>ATOUTS</a:t>
              </a:r>
            </a:p>
            <a:p>
              <a:pPr marL="171450" lvl="0" indent="-171450" algn="just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200" b="1" kern="1200" dirty="0"/>
                <a:t>Un tissu industriel conséquent </a:t>
              </a:r>
              <a:r>
                <a:rPr lang="fr-FR" sz="1200" kern="1200" dirty="0"/>
                <a:t>qui peut constituer un accélérateur d’innovations (Intelligence Artificielle…)</a:t>
              </a:r>
            </a:p>
            <a:p>
              <a:pPr marL="171450" lvl="0" indent="-171450" algn="just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200" kern="1200" dirty="0"/>
                <a:t>Les acteurs de la filière numérique sont </a:t>
              </a:r>
              <a:r>
                <a:rPr lang="fr-FR" sz="1200" b="1" kern="1200" dirty="0"/>
                <a:t>structurés autour de </a:t>
              </a:r>
              <a:r>
                <a:rPr lang="fr-FR" sz="1200" b="1" kern="1200" dirty="0" smtClean="0"/>
                <a:t>la communauté French Tech régionale </a:t>
              </a:r>
              <a:endParaRPr lang="fr-FR" sz="1200" b="1" kern="1200" dirty="0"/>
            </a:p>
            <a:p>
              <a:pPr marL="171450" lvl="0" indent="-171450" algn="just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200" kern="1200" dirty="0"/>
                <a:t>De </a:t>
              </a:r>
              <a:r>
                <a:rPr lang="fr-FR" sz="1200" b="1" kern="1200" dirty="0"/>
                <a:t>nombreuses structures mises en place </a:t>
              </a:r>
              <a:r>
                <a:rPr lang="fr-FR" sz="1200" kern="1200" dirty="0"/>
                <a:t>(Territoires Numériques Bourgogne-Franche-Comté, BFC Numérique, SEM </a:t>
              </a:r>
              <a:r>
                <a:rPr lang="fr-FR" sz="1200" kern="1200" dirty="0" err="1"/>
                <a:t>Numerica</a:t>
              </a:r>
              <a:r>
                <a:rPr lang="fr-FR" sz="1200" kern="1200" dirty="0"/>
                <a:t>…) qui permettent d’accélérer des logiques de mutualisation.</a:t>
              </a:r>
            </a:p>
          </p:txBody>
        </p:sp>
        <p:sp>
          <p:nvSpPr>
            <p:cNvPr id="34" name="Forme libre : forme 6">
              <a:extLst>
                <a:ext uri="{FF2B5EF4-FFF2-40B4-BE49-F238E27FC236}">
                  <a16:creationId xmlns:a16="http://schemas.microsoft.com/office/drawing/2014/main" xmlns="" id="{66F583CA-7D04-4F27-8BA0-01A770F61248}"/>
                </a:ext>
              </a:extLst>
            </p:cNvPr>
            <p:cNvSpPr/>
            <p:nvPr/>
          </p:nvSpPr>
          <p:spPr>
            <a:xfrm>
              <a:off x="4953000" y="1227666"/>
              <a:ext cx="3302000" cy="2201333"/>
            </a:xfrm>
            <a:custGeom>
              <a:avLst/>
              <a:gdLst>
                <a:gd name="connsiteX0" fmla="*/ 0 w 3302000"/>
                <a:gd name="connsiteY0" fmla="*/ 0 h 2201333"/>
                <a:gd name="connsiteX1" fmla="*/ 2935104 w 3302000"/>
                <a:gd name="connsiteY1" fmla="*/ 0 h 2201333"/>
                <a:gd name="connsiteX2" fmla="*/ 3302000 w 3302000"/>
                <a:gd name="connsiteY2" fmla="*/ 366896 h 2201333"/>
                <a:gd name="connsiteX3" fmla="*/ 3302000 w 3302000"/>
                <a:gd name="connsiteY3" fmla="*/ 2201333 h 2201333"/>
                <a:gd name="connsiteX4" fmla="*/ 0 w 3302000"/>
                <a:gd name="connsiteY4" fmla="*/ 2201333 h 2201333"/>
                <a:gd name="connsiteX5" fmla="*/ 0 w 3302000"/>
                <a:gd name="connsiteY5" fmla="*/ 0 h 220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2000" h="2201333">
                  <a:moveTo>
                    <a:pt x="0" y="0"/>
                  </a:moveTo>
                  <a:lnTo>
                    <a:pt x="2935104" y="0"/>
                  </a:lnTo>
                  <a:cubicBezTo>
                    <a:pt x="3137735" y="0"/>
                    <a:pt x="3302000" y="164265"/>
                    <a:pt x="3302000" y="366896"/>
                  </a:cubicBezTo>
                  <a:lnTo>
                    <a:pt x="3302000" y="2201333"/>
                  </a:lnTo>
                  <a:lnTo>
                    <a:pt x="0" y="22013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5DB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678349" numCol="1" spcCol="1270" anchor="t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b="1" kern="1200" dirty="0"/>
                <a:t>FAIBLESSES</a:t>
              </a:r>
            </a:p>
            <a:p>
              <a:pPr marL="171450" lvl="0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200" kern="1200" dirty="0"/>
                <a:t>Un territoire </a:t>
              </a:r>
              <a:r>
                <a:rPr lang="fr-FR" sz="1200" b="1" kern="1200" dirty="0"/>
                <a:t>à dominante industrielle et rurale</a:t>
              </a:r>
              <a:r>
                <a:rPr lang="fr-FR" sz="1200" kern="1200" dirty="0"/>
                <a:t>, exposé à de </a:t>
              </a:r>
              <a:r>
                <a:rPr lang="fr-FR" sz="1200" b="1" kern="1200" dirty="0"/>
                <a:t>nombreuses fractures </a:t>
              </a:r>
              <a:r>
                <a:rPr lang="fr-FR" sz="1200" kern="1200" dirty="0"/>
                <a:t>(numériques, sociales, territoriales, générationnelles...)</a:t>
              </a:r>
            </a:p>
            <a:p>
              <a:pPr marL="171450" lvl="0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200" b="1" kern="1200" dirty="0"/>
                <a:t>La filière numérique </a:t>
              </a:r>
              <a:r>
                <a:rPr lang="fr-FR" sz="1200" kern="1200" dirty="0"/>
                <a:t>(1,2% des emplois) </a:t>
              </a:r>
              <a:r>
                <a:rPr lang="fr-FR" sz="1200" b="1" kern="1200" dirty="0"/>
                <a:t>reste sous-dimensionnée</a:t>
              </a:r>
              <a:r>
                <a:rPr lang="fr-FR" sz="1200" kern="1200" dirty="0"/>
                <a:t> à ce stade malgré quelques start-ups emblématiques. </a:t>
              </a:r>
              <a:endParaRPr lang="fr-FR" sz="1200" dirty="0"/>
            </a:p>
            <a:p>
              <a:pPr marL="171450" lvl="0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200" b="1" dirty="0"/>
                <a:t>Il </a:t>
              </a:r>
              <a:r>
                <a:rPr lang="en-US" sz="1200" b="1" dirty="0" err="1"/>
                <a:t>n’y</a:t>
              </a:r>
              <a:r>
                <a:rPr lang="en-US" sz="1200" b="1" dirty="0"/>
                <a:t> a à </a:t>
              </a:r>
              <a:r>
                <a:rPr lang="en-US" sz="1200" b="1" dirty="0" err="1"/>
                <a:t>ce</a:t>
              </a:r>
              <a:r>
                <a:rPr lang="en-US" sz="1200" b="1" dirty="0"/>
                <a:t> </a:t>
              </a:r>
              <a:r>
                <a:rPr lang="en-US" sz="1200" b="1" dirty="0" err="1"/>
                <a:t>stade</a:t>
              </a:r>
              <a:r>
                <a:rPr lang="en-US" sz="1200" b="1" dirty="0"/>
                <a:t> que </a:t>
              </a:r>
              <a:r>
                <a:rPr lang="en-US" sz="1200" b="1" dirty="0" err="1"/>
                <a:t>peu</a:t>
              </a:r>
              <a:r>
                <a:rPr lang="en-US" sz="1200" b="1" dirty="0"/>
                <a:t> de </a:t>
              </a:r>
              <a:r>
                <a:rPr lang="en-US" sz="1200" b="1" dirty="0" err="1"/>
                <a:t>réponses</a:t>
              </a:r>
              <a:r>
                <a:rPr lang="en-US" sz="1200" b="1" dirty="0"/>
                <a:t> locales </a:t>
              </a:r>
              <a:r>
                <a:rPr lang="en-US" sz="1200" dirty="0"/>
                <a:t>aux </a:t>
              </a:r>
              <a:r>
                <a:rPr lang="en-US" sz="1200" dirty="0" err="1"/>
                <a:t>besoins</a:t>
              </a:r>
              <a:r>
                <a:rPr lang="en-US" sz="1200" dirty="0"/>
                <a:t> </a:t>
              </a:r>
              <a:r>
                <a:rPr lang="en-US" sz="1200" dirty="0" err="1"/>
                <a:t>exprimés</a:t>
              </a:r>
              <a:r>
                <a:rPr lang="en-US" sz="1200" dirty="0"/>
                <a:t> sur les </a:t>
              </a:r>
              <a:r>
                <a:rPr lang="en-US" sz="1200" dirty="0" err="1"/>
                <a:t>territoires</a:t>
              </a:r>
              <a:r>
                <a:rPr lang="en-US" sz="1200" dirty="0"/>
                <a:t> (</a:t>
              </a:r>
              <a:r>
                <a:rPr lang="en-US" sz="1200" dirty="0" err="1"/>
                <a:t>exemple</a:t>
              </a:r>
              <a:r>
                <a:rPr lang="en-US" sz="1200" dirty="0"/>
                <a:t> : </a:t>
              </a:r>
              <a:r>
                <a:rPr lang="en-US" sz="1200" dirty="0" err="1"/>
                <a:t>réponses</a:t>
              </a:r>
              <a:r>
                <a:rPr lang="en-US" sz="1200" dirty="0"/>
                <a:t> à </a:t>
              </a:r>
              <a:r>
                <a:rPr lang="en-US" sz="1200" dirty="0" err="1"/>
                <a:t>l’AAP</a:t>
              </a:r>
              <a:r>
                <a:rPr lang="en-US" sz="1200" dirty="0"/>
                <a:t> </a:t>
              </a:r>
              <a:r>
                <a:rPr lang="en-US" sz="1200" dirty="0" err="1"/>
                <a:t>Industrie</a:t>
              </a:r>
              <a:r>
                <a:rPr lang="en-US" sz="1200" dirty="0"/>
                <a:t> du </a:t>
              </a:r>
              <a:r>
                <a:rPr lang="en-US" sz="1200" dirty="0" err="1"/>
                <a:t>Futur</a:t>
              </a:r>
              <a:r>
                <a:rPr lang="en-US" sz="1200" dirty="0"/>
                <a:t> </a:t>
              </a:r>
              <a:r>
                <a:rPr lang="en-US" sz="1200" dirty="0" err="1"/>
                <a:t>en</a:t>
              </a:r>
              <a:r>
                <a:rPr lang="en-US" sz="1200" dirty="0"/>
                <a:t> 2018). </a:t>
              </a:r>
              <a:endParaRPr lang="fr-FR" sz="1200" kern="1200" dirty="0"/>
            </a:p>
          </p:txBody>
        </p:sp>
        <p:sp>
          <p:nvSpPr>
            <p:cNvPr id="36" name="Forme libre : forme 8">
              <a:extLst>
                <a:ext uri="{FF2B5EF4-FFF2-40B4-BE49-F238E27FC236}">
                  <a16:creationId xmlns:a16="http://schemas.microsoft.com/office/drawing/2014/main" xmlns="" id="{8FB4425C-E4B7-429A-BC64-346365D14296}"/>
                </a:ext>
              </a:extLst>
            </p:cNvPr>
            <p:cNvSpPr/>
            <p:nvPr/>
          </p:nvSpPr>
          <p:spPr>
            <a:xfrm rot="21600000">
              <a:off x="1651000" y="3428999"/>
              <a:ext cx="3302000" cy="2201333"/>
            </a:xfrm>
            <a:custGeom>
              <a:avLst/>
              <a:gdLst>
                <a:gd name="connsiteX0" fmla="*/ 0 w 3302000"/>
                <a:gd name="connsiteY0" fmla="*/ 0 h 2201333"/>
                <a:gd name="connsiteX1" fmla="*/ 2935104 w 3302000"/>
                <a:gd name="connsiteY1" fmla="*/ 0 h 2201333"/>
                <a:gd name="connsiteX2" fmla="*/ 3302000 w 3302000"/>
                <a:gd name="connsiteY2" fmla="*/ 366896 h 2201333"/>
                <a:gd name="connsiteX3" fmla="*/ 3302000 w 3302000"/>
                <a:gd name="connsiteY3" fmla="*/ 2201333 h 2201333"/>
                <a:gd name="connsiteX4" fmla="*/ 0 w 3302000"/>
                <a:gd name="connsiteY4" fmla="*/ 2201333 h 2201333"/>
                <a:gd name="connsiteX5" fmla="*/ 0 w 3302000"/>
                <a:gd name="connsiteY5" fmla="*/ 0 h 220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2000" h="2201333">
                  <a:moveTo>
                    <a:pt x="3302000" y="2201333"/>
                  </a:moveTo>
                  <a:lnTo>
                    <a:pt x="366896" y="2201333"/>
                  </a:lnTo>
                  <a:cubicBezTo>
                    <a:pt x="164265" y="2201333"/>
                    <a:pt x="0" y="2037068"/>
                    <a:pt x="0" y="1834437"/>
                  </a:cubicBezTo>
                  <a:lnTo>
                    <a:pt x="0" y="0"/>
                  </a:lnTo>
                  <a:lnTo>
                    <a:pt x="3302000" y="0"/>
                  </a:lnTo>
                  <a:lnTo>
                    <a:pt x="3302000" y="2201333"/>
                  </a:lnTo>
                  <a:close/>
                </a:path>
              </a:pathLst>
            </a:custGeom>
            <a:solidFill>
              <a:srgbClr val="5D92C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5" tIns="678349" rIns="128016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b="1" kern="1200" dirty="0"/>
                <a:t>OPPORTUNITÉS</a:t>
              </a:r>
            </a:p>
            <a:p>
              <a:pPr marL="171450" lvl="0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200" b="1" kern="1200" dirty="0"/>
                <a:t>Utiliser les technologies numériques pour valoriser les ruralités</a:t>
              </a:r>
              <a:r>
                <a:rPr lang="fr-FR" sz="1200" kern="1200" dirty="0"/>
                <a:t>, qui pourraient devenir un élément essentiel d’attractivité dans les prochaines années (tourisme, néo-citadins…)</a:t>
              </a:r>
            </a:p>
            <a:p>
              <a:pPr marL="171450" lvl="0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200" kern="1200" dirty="0"/>
                <a:t>Employer le levier de </a:t>
              </a:r>
              <a:r>
                <a:rPr lang="fr-FR" sz="1200" b="1" kern="1200" dirty="0"/>
                <a:t>la commande publique pour accélérer le développement de nouveaux métiers</a:t>
              </a:r>
              <a:r>
                <a:rPr lang="fr-FR" sz="1200" kern="1200" dirty="0"/>
                <a:t> et de nouvelles compétences locales à valeur ajoutée sur le numérique.</a:t>
              </a:r>
            </a:p>
            <a:p>
              <a:pPr marL="171450" lvl="0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200" b="1" dirty="0"/>
                <a:t>C</a:t>
              </a:r>
              <a:r>
                <a:rPr lang="fr-FR" sz="1200" b="1" dirty="0"/>
                <a:t>réer des Partenariats publics privés avec des acteurs majeurs du numérique </a:t>
              </a:r>
              <a:r>
                <a:rPr lang="fr-FR" sz="1200" dirty="0"/>
                <a:t>afin d’enclencher un nouveau cycle d’innovations territoriales. </a:t>
              </a:r>
              <a:endParaRPr lang="fr-FR" sz="1200" kern="1200" dirty="0"/>
            </a:p>
            <a:p>
              <a:pPr marL="171450" lvl="0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fr-FR" sz="1200" kern="1200" dirty="0"/>
            </a:p>
            <a:p>
              <a:pPr marL="171450" lvl="0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fr-FR" sz="1200" dirty="0"/>
            </a:p>
            <a:p>
              <a:pPr marL="171450" lvl="0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fr-FR" sz="1200" kern="1200" dirty="0"/>
            </a:p>
          </p:txBody>
        </p:sp>
        <p:sp>
          <p:nvSpPr>
            <p:cNvPr id="37" name="Forme libre : forme 9">
              <a:extLst>
                <a:ext uri="{FF2B5EF4-FFF2-40B4-BE49-F238E27FC236}">
                  <a16:creationId xmlns:a16="http://schemas.microsoft.com/office/drawing/2014/main" xmlns="" id="{5839ADF3-3E58-4460-A572-63E2205D57D7}"/>
                </a:ext>
              </a:extLst>
            </p:cNvPr>
            <p:cNvSpPr/>
            <p:nvPr/>
          </p:nvSpPr>
          <p:spPr>
            <a:xfrm>
              <a:off x="4952999" y="3428999"/>
              <a:ext cx="3302001" cy="2201334"/>
            </a:xfrm>
            <a:custGeom>
              <a:avLst/>
              <a:gdLst>
                <a:gd name="connsiteX0" fmla="*/ 0 w 2201333"/>
                <a:gd name="connsiteY0" fmla="*/ 0 h 3302000"/>
                <a:gd name="connsiteX1" fmla="*/ 1834437 w 2201333"/>
                <a:gd name="connsiteY1" fmla="*/ 0 h 3302000"/>
                <a:gd name="connsiteX2" fmla="*/ 2201333 w 2201333"/>
                <a:gd name="connsiteY2" fmla="*/ 366896 h 3302000"/>
                <a:gd name="connsiteX3" fmla="*/ 2201333 w 2201333"/>
                <a:gd name="connsiteY3" fmla="*/ 3302000 h 3302000"/>
                <a:gd name="connsiteX4" fmla="*/ 0 w 2201333"/>
                <a:gd name="connsiteY4" fmla="*/ 3302000 h 3302000"/>
                <a:gd name="connsiteX5" fmla="*/ 0 w 2201333"/>
                <a:gd name="connsiteY5" fmla="*/ 0 h 330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1333" h="3302000">
                  <a:moveTo>
                    <a:pt x="2201333" y="1"/>
                  </a:moveTo>
                  <a:lnTo>
                    <a:pt x="2201333" y="2751655"/>
                  </a:lnTo>
                  <a:cubicBezTo>
                    <a:pt x="2201333" y="3055602"/>
                    <a:pt x="2091823" y="3301999"/>
                    <a:pt x="1956735" y="3301999"/>
                  </a:cubicBezTo>
                  <a:lnTo>
                    <a:pt x="0" y="3301999"/>
                  </a:lnTo>
                  <a:lnTo>
                    <a:pt x="0" y="1"/>
                  </a:lnTo>
                  <a:lnTo>
                    <a:pt x="2201333" y="1"/>
                  </a:lnTo>
                  <a:close/>
                </a:path>
              </a:pathLst>
            </a:custGeom>
            <a:solidFill>
              <a:srgbClr val="62ACC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678349" rIns="128017" bIns="128017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b="1" kern="1200" dirty="0"/>
                <a:t>MENACES</a:t>
              </a:r>
            </a:p>
            <a:p>
              <a:pPr marL="171450" lvl="0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200" b="1" dirty="0"/>
                <a:t>Subir l’a</a:t>
              </a:r>
              <a:r>
                <a:rPr lang="fr-FR" sz="1200" b="1" kern="1200" dirty="0"/>
                <a:t>ttractivité des territoires voisins </a:t>
              </a:r>
              <a:r>
                <a:rPr lang="fr-FR" sz="1200" kern="1200" dirty="0"/>
                <a:t>(Ile de France, région Auvergne-Rhône-Alpes, </a:t>
              </a:r>
              <a:r>
                <a:rPr lang="fr-FR" sz="1200" kern="1200" dirty="0" smtClean="0"/>
                <a:t>Grand-Est, Suisse</a:t>
              </a:r>
              <a:r>
                <a:rPr lang="fr-FR" sz="1200" kern="1200" dirty="0"/>
                <a:t>)</a:t>
              </a:r>
            </a:p>
            <a:p>
              <a:pPr marL="171450" lvl="0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200" b="1" kern="1200" dirty="0"/>
                <a:t>Un accroissement des inégalités </a:t>
              </a:r>
              <a:r>
                <a:rPr lang="fr-FR" sz="1200" kern="1200" dirty="0"/>
                <a:t>entre les territoires (zones urbaines / rurales)</a:t>
              </a:r>
            </a:p>
            <a:p>
              <a:pPr marL="171450" lvl="0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200" b="1" dirty="0"/>
                <a:t>D</a:t>
              </a:r>
              <a:r>
                <a:rPr lang="fr-FR" sz="1200" b="1" dirty="0" err="1"/>
                <a:t>évitalisation</a:t>
              </a:r>
              <a:r>
                <a:rPr lang="fr-FR" sz="1200" b="1" dirty="0"/>
                <a:t> des métiers traditionnels du fait de la concurrence des plateformes numériques </a:t>
              </a:r>
              <a:r>
                <a:rPr lang="fr-FR" sz="1200" dirty="0"/>
                <a:t>(e-commerce, culture).</a:t>
              </a:r>
              <a:endParaRPr lang="fr-FR" sz="1200" kern="1200" dirty="0"/>
            </a:p>
            <a:p>
              <a:pPr marL="171450" lvl="0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fr-FR" sz="1200" dirty="0"/>
            </a:p>
            <a:p>
              <a:pPr marL="171450" lvl="0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fr-FR" sz="1200" kern="1200" dirty="0"/>
            </a:p>
            <a:p>
              <a:pPr marL="171450" lvl="0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fr-FR" sz="1200" dirty="0"/>
            </a:p>
            <a:p>
              <a:pPr marL="171450" lvl="0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fr-FR" sz="1200" kern="1200" dirty="0"/>
            </a:p>
            <a:p>
              <a:pPr marL="171450" lvl="0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fr-FR" sz="1200" kern="1200" dirty="0"/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46247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4BF2428-5E99-4826-9BC2-0889F6088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199881"/>
            <a:ext cx="9286305" cy="852224"/>
          </a:xfrm>
          <a:noFill/>
        </p:spPr>
        <p:txBody>
          <a:bodyPr/>
          <a:lstStyle/>
          <a:p>
            <a:r>
              <a:rPr lang="fr-FR" sz="2400" dirty="0" smtClean="0"/>
              <a:t>SCORAN BFC: </a:t>
            </a:r>
            <a:br>
              <a:rPr lang="fr-FR" sz="2400" dirty="0" smtClean="0"/>
            </a:br>
            <a:r>
              <a:rPr lang="fr-FR" sz="2400" dirty="0" smtClean="0"/>
              <a:t>3 </a:t>
            </a:r>
            <a:r>
              <a:rPr lang="fr-FR" sz="2400" dirty="0"/>
              <a:t>enjeux stratégiques </a:t>
            </a:r>
            <a:r>
              <a:rPr lang="fr-FR" sz="2400" dirty="0" smtClean="0"/>
              <a:t>avec 3 principes fondateurs</a:t>
            </a:r>
            <a:endParaRPr lang="fr-FR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E445587F-5EAB-4237-8A9A-F1A7CB554F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48770" y="6457954"/>
            <a:ext cx="661932" cy="365125"/>
          </a:xfrm>
        </p:spPr>
        <p:txBody>
          <a:bodyPr/>
          <a:lstStyle/>
          <a:p>
            <a:fld id="{B7CF8498-8C19-4471-8BAE-60D33DFCA461}" type="slidenum">
              <a:rPr lang="ro-RO" smtClean="0"/>
              <a:pPr/>
              <a:t>7</a:t>
            </a:fld>
            <a:endParaRPr lang="ro-RO" dirty="0"/>
          </a:p>
        </p:txBody>
      </p:sp>
      <p:sp>
        <p:nvSpPr>
          <p:cNvPr id="19" name="Espace réservé du pied de page 2">
            <a:extLst>
              <a:ext uri="{FF2B5EF4-FFF2-40B4-BE49-F238E27FC236}">
                <a16:creationId xmlns:a16="http://schemas.microsoft.com/office/drawing/2014/main" xmlns="" id="{3E396C5B-D603-4DB8-BF78-8F9BD4DEFE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39165" y="6492876"/>
            <a:ext cx="5091092" cy="365125"/>
          </a:xfrm>
        </p:spPr>
        <p:txBody>
          <a:bodyPr/>
          <a:lstStyle/>
          <a:p>
            <a:r>
              <a:rPr lang="fr-FR" dirty="0"/>
              <a:t>SCORAN BFC: comité des directeurs - mardi 7 mai 2019</a:t>
            </a:r>
            <a:endParaRPr lang="en-US" dirty="0"/>
          </a:p>
        </p:txBody>
      </p:sp>
      <p:pic>
        <p:nvPicPr>
          <p:cNvPr id="12" name="Picture 35">
            <a:extLst>
              <a:ext uri="{FF2B5EF4-FFF2-40B4-BE49-F238E27FC236}">
                <a16:creationId xmlns:a16="http://schemas.microsoft.com/office/drawing/2014/main" xmlns="" id="{43540BAB-103E-4B3A-AE3C-B3206CD8D00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76" y="716192"/>
            <a:ext cx="8341647" cy="4926474"/>
          </a:xfrm>
          <a:prstGeom prst="rect">
            <a:avLst/>
          </a:prstGeom>
        </p:spPr>
      </p:pic>
      <p:sp>
        <p:nvSpPr>
          <p:cNvPr id="6" name="Rectangle : coins arrondis 10">
            <a:extLst>
              <a:ext uri="{FF2B5EF4-FFF2-40B4-BE49-F238E27FC236}">
                <a16:creationId xmlns:a16="http://schemas.microsoft.com/office/drawing/2014/main" xmlns="" id="{821E0F06-4DF2-433C-ABBF-314C401111F9}"/>
              </a:ext>
            </a:extLst>
          </p:cNvPr>
          <p:cNvSpPr/>
          <p:nvPr/>
        </p:nvSpPr>
        <p:spPr>
          <a:xfrm>
            <a:off x="1045997" y="5260764"/>
            <a:ext cx="7885253" cy="74226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endParaRPr lang="fr-FR" sz="2400" b="1" dirty="0" smtClean="0">
              <a:solidFill>
                <a:schemeClr val="tx1"/>
              </a:solidFill>
            </a:endParaRPr>
          </a:p>
          <a:p>
            <a:r>
              <a:rPr lang="fr-FR" sz="2400" b="1" dirty="0" smtClean="0">
                <a:solidFill>
                  <a:schemeClr val="tx1"/>
                </a:solidFill>
              </a:rPr>
              <a:t>Une stratégie numérique régionale qui soit:</a:t>
            </a:r>
          </a:p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Éthique – Inclusive - Responsable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825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65748" y="494531"/>
            <a:ext cx="98673" cy="667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FD17868-9408-404A-A677-839A8A51BD50}"/>
              </a:ext>
            </a:extLst>
          </p:cNvPr>
          <p:cNvSpPr/>
          <p:nvPr/>
        </p:nvSpPr>
        <p:spPr>
          <a:xfrm>
            <a:off x="1152" y="6172200"/>
            <a:ext cx="9921901" cy="650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893AC8A9-C166-490B-97AD-F218781D3F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F8498-8C19-4471-8BAE-60D33DFCA461}" type="slidenum">
              <a:rPr lang="ro-RO" sz="569"/>
              <a:pPr/>
              <a:t>8</a:t>
            </a:fld>
            <a:endParaRPr lang="ro-RO" sz="569" dirty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9B82F51E-D0A0-4A1F-9B52-B67C4C6B1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268"/>
            <a:ext cx="9344439" cy="41188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200" u="sng" dirty="0"/>
              <a:t>L’architecture de la SCORAN BFC </a:t>
            </a:r>
            <a:r>
              <a:rPr lang="fr-FR" sz="1200" dirty="0"/>
              <a:t>: 3 enjeux stratégiques, 5 défis à relever, 15 </a:t>
            </a:r>
            <a:r>
              <a:rPr lang="fr-FR" sz="1200" dirty="0" smtClean="0"/>
              <a:t>orientations</a:t>
            </a:r>
            <a:endParaRPr lang="fr-FR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9AC6A2-48D9-4983-818D-A652B3D05E31}"/>
              </a:ext>
            </a:extLst>
          </p:cNvPr>
          <p:cNvSpPr/>
          <p:nvPr/>
        </p:nvSpPr>
        <p:spPr>
          <a:xfrm>
            <a:off x="-7315" y="978562"/>
            <a:ext cx="9913315" cy="19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47675" algn="ctr"/>
            <a:r>
              <a:rPr lang="fr-FR" sz="1400" b="1" dirty="0">
                <a:solidFill>
                  <a:schemeClr val="tx1"/>
                </a:solidFill>
                <a:latin typeface="+mj-lt"/>
              </a:rPr>
              <a:t>Défi n°</a:t>
            </a:r>
            <a:r>
              <a:rPr lang="fr-FR" sz="1400" b="1" cap="small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1400" b="1" dirty="0">
                <a:solidFill>
                  <a:schemeClr val="tx1"/>
                </a:solidFill>
                <a:latin typeface="+mj-lt"/>
              </a:rPr>
              <a:t>1 : Développer les infrastructures numériques fixes et mobiles</a:t>
            </a:r>
            <a:endParaRPr lang="fr-FR" sz="1400" b="1" cap="small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296928" y="3586570"/>
            <a:ext cx="9558469" cy="612001"/>
            <a:chOff x="296928" y="3599699"/>
            <a:chExt cx="9558469" cy="612001"/>
          </a:xfrm>
        </p:grpSpPr>
        <p:sp>
          <p:nvSpPr>
            <p:cNvPr id="68" name="Rectangle : coins arrondis 67">
              <a:extLst>
                <a:ext uri="{FF2B5EF4-FFF2-40B4-BE49-F238E27FC236}">
                  <a16:creationId xmlns="" xmlns:a16="http://schemas.microsoft.com/office/drawing/2014/main" id="{FDF6A499-5774-4D01-98AF-FF7520B410A1}"/>
                </a:ext>
              </a:extLst>
            </p:cNvPr>
            <p:cNvSpPr/>
            <p:nvPr/>
          </p:nvSpPr>
          <p:spPr>
            <a:xfrm>
              <a:off x="296928" y="3599700"/>
              <a:ext cx="3060000" cy="61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b="1" dirty="0">
                  <a:solidFill>
                    <a:schemeClr val="tx1"/>
                  </a:solidFill>
                </a:rPr>
                <a:t>n° 7– Améliorer la vie quotidienne et pratique</a:t>
              </a:r>
            </a:p>
          </p:txBody>
        </p:sp>
        <p:sp>
          <p:nvSpPr>
            <p:cNvPr id="66" name="Rectangle : coins arrondis 65">
              <a:extLst>
                <a:ext uri="{FF2B5EF4-FFF2-40B4-BE49-F238E27FC236}">
                  <a16:creationId xmlns="" xmlns:a16="http://schemas.microsoft.com/office/drawing/2014/main" id="{B95DA1B8-35DB-4F67-9835-E5AF5FB32E9D}"/>
                </a:ext>
              </a:extLst>
            </p:cNvPr>
            <p:cNvSpPr/>
            <p:nvPr/>
          </p:nvSpPr>
          <p:spPr>
            <a:xfrm>
              <a:off x="3546163" y="3599700"/>
              <a:ext cx="3060000" cy="61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b="1" dirty="0">
                  <a:solidFill>
                    <a:schemeClr val="tx1"/>
                  </a:solidFill>
                </a:rPr>
                <a:t>n° 8 – Améliorer la vie éducative et professionnelle</a:t>
              </a:r>
            </a:p>
          </p:txBody>
        </p:sp>
        <p:sp>
          <p:nvSpPr>
            <p:cNvPr id="64" name="Rectangle : coins arrondis 63">
              <a:extLst>
                <a:ext uri="{FF2B5EF4-FFF2-40B4-BE49-F238E27FC236}">
                  <a16:creationId xmlns="" xmlns:a16="http://schemas.microsoft.com/office/drawing/2014/main" id="{3AE58AB9-42D0-436D-8A9A-1FBD46CFF3FC}"/>
                </a:ext>
              </a:extLst>
            </p:cNvPr>
            <p:cNvSpPr/>
            <p:nvPr/>
          </p:nvSpPr>
          <p:spPr>
            <a:xfrm>
              <a:off x="6795397" y="3599699"/>
              <a:ext cx="3060000" cy="61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b="1" dirty="0">
                  <a:solidFill>
                    <a:schemeClr val="tx1"/>
                  </a:solidFill>
                </a:rPr>
                <a:t>n° 9 –  Améliorer la vie citoyenne et l’épanouissement personnel</a:t>
              </a: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296928" y="2561740"/>
            <a:ext cx="9558469" cy="612000"/>
            <a:chOff x="296928" y="2576456"/>
            <a:chExt cx="9558469" cy="612000"/>
          </a:xfrm>
        </p:grpSpPr>
        <p:sp>
          <p:nvSpPr>
            <p:cNvPr id="77" name="Rectangle : coins arrondis 76">
              <a:extLst>
                <a:ext uri="{FF2B5EF4-FFF2-40B4-BE49-F238E27FC236}">
                  <a16:creationId xmlns="" xmlns:a16="http://schemas.microsoft.com/office/drawing/2014/main" id="{D8FDE845-DC35-4824-A0B8-D2BC330A3BCF}"/>
                </a:ext>
              </a:extLst>
            </p:cNvPr>
            <p:cNvSpPr/>
            <p:nvPr/>
          </p:nvSpPr>
          <p:spPr>
            <a:xfrm>
              <a:off x="296928" y="2576456"/>
              <a:ext cx="3060000" cy="61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b="1" dirty="0">
                  <a:solidFill>
                    <a:schemeClr val="tx1"/>
                  </a:solidFill>
                </a:rPr>
                <a:t>n° 4 – Stimuler l’offre de médiation numérique et favoriser l’inclusion numérique du citoyen</a:t>
              </a:r>
            </a:p>
          </p:txBody>
        </p:sp>
        <p:sp>
          <p:nvSpPr>
            <p:cNvPr id="71" name="Rectangle : coins arrondis 70">
              <a:extLst>
                <a:ext uri="{FF2B5EF4-FFF2-40B4-BE49-F238E27FC236}">
                  <a16:creationId xmlns="" xmlns:a16="http://schemas.microsoft.com/office/drawing/2014/main" id="{B3A94516-FE9D-4753-ADB8-69791019F6A9}"/>
                </a:ext>
              </a:extLst>
            </p:cNvPr>
            <p:cNvSpPr/>
            <p:nvPr/>
          </p:nvSpPr>
          <p:spPr>
            <a:xfrm>
              <a:off x="3546163" y="2576456"/>
              <a:ext cx="3060000" cy="61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b="1" dirty="0">
                  <a:solidFill>
                    <a:schemeClr val="tx1"/>
                  </a:solidFill>
                </a:rPr>
                <a:t>n° 5 – Sensibiliser tous les publics aux usages du numérique</a:t>
              </a:r>
            </a:p>
          </p:txBody>
        </p:sp>
        <p:sp>
          <p:nvSpPr>
            <p:cNvPr id="73" name="Rectangle : coins arrondis 72">
              <a:extLst>
                <a:ext uri="{FF2B5EF4-FFF2-40B4-BE49-F238E27FC236}">
                  <a16:creationId xmlns="" xmlns:a16="http://schemas.microsoft.com/office/drawing/2014/main" id="{25B2B581-7CD1-470C-AEE5-8BB4C5155740}"/>
                </a:ext>
              </a:extLst>
            </p:cNvPr>
            <p:cNvSpPr/>
            <p:nvPr/>
          </p:nvSpPr>
          <p:spPr>
            <a:xfrm>
              <a:off x="6795397" y="2576456"/>
              <a:ext cx="3060000" cy="61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b="1" dirty="0">
                  <a:solidFill>
                    <a:schemeClr val="tx1"/>
                  </a:solidFill>
                </a:rPr>
                <a:t>n° 6 – Développer la formation initiale et continue autour du numérique </a:t>
              </a: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296928" y="4611399"/>
            <a:ext cx="9558469" cy="612001"/>
            <a:chOff x="296928" y="4611399"/>
            <a:chExt cx="9558469" cy="612001"/>
          </a:xfrm>
        </p:grpSpPr>
        <p:sp>
          <p:nvSpPr>
            <p:cNvPr id="82" name="Rectangle : coins arrondis 81">
              <a:extLst>
                <a:ext uri="{FF2B5EF4-FFF2-40B4-BE49-F238E27FC236}">
                  <a16:creationId xmlns="" xmlns:a16="http://schemas.microsoft.com/office/drawing/2014/main" id="{93B96B48-1B0E-4569-8C6E-44BA69F1F637}"/>
                </a:ext>
              </a:extLst>
            </p:cNvPr>
            <p:cNvSpPr/>
            <p:nvPr/>
          </p:nvSpPr>
          <p:spPr>
            <a:xfrm>
              <a:off x="296928" y="4611399"/>
              <a:ext cx="3060000" cy="61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b="1" dirty="0">
                  <a:solidFill>
                    <a:schemeClr val="tx1"/>
                  </a:solidFill>
                </a:rPr>
                <a:t>n° 10 – Accroître la compétitivité de la filière numérique régionale</a:t>
              </a:r>
            </a:p>
          </p:txBody>
        </p:sp>
        <p:sp>
          <p:nvSpPr>
            <p:cNvPr id="85" name="Rectangle : coins arrondis 84">
              <a:extLst>
                <a:ext uri="{FF2B5EF4-FFF2-40B4-BE49-F238E27FC236}">
                  <a16:creationId xmlns="" xmlns:a16="http://schemas.microsoft.com/office/drawing/2014/main" id="{1C8FB84A-7528-4E36-9A23-671871219A6C}"/>
                </a:ext>
              </a:extLst>
            </p:cNvPr>
            <p:cNvSpPr/>
            <p:nvPr/>
          </p:nvSpPr>
          <p:spPr>
            <a:xfrm>
              <a:off x="3546163" y="4611399"/>
              <a:ext cx="3060000" cy="61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b="1" dirty="0">
                  <a:solidFill>
                    <a:schemeClr val="tx1"/>
                  </a:solidFill>
                </a:rPr>
                <a:t>n° 11 – Accélérer la transformation numérique de tous les acteurs (collectivités, entreprises, associations,…)</a:t>
              </a:r>
            </a:p>
          </p:txBody>
        </p:sp>
        <p:sp>
          <p:nvSpPr>
            <p:cNvPr id="88" name="Rectangle : coins arrondis 87">
              <a:extLst>
                <a:ext uri="{FF2B5EF4-FFF2-40B4-BE49-F238E27FC236}">
                  <a16:creationId xmlns="" xmlns:a16="http://schemas.microsoft.com/office/drawing/2014/main" id="{EC9D58E4-375D-41EF-9A25-C42BE078CB93}"/>
                </a:ext>
              </a:extLst>
            </p:cNvPr>
            <p:cNvSpPr/>
            <p:nvPr/>
          </p:nvSpPr>
          <p:spPr>
            <a:xfrm>
              <a:off x="6795397" y="4611400"/>
              <a:ext cx="3060000" cy="61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b="1" dirty="0">
                  <a:solidFill>
                    <a:schemeClr val="tx1"/>
                  </a:solidFill>
                </a:rPr>
                <a:t>n° 12 – Faire du numérique, un atout pour la ruralité</a:t>
              </a: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296928" y="1269704"/>
            <a:ext cx="9558469" cy="612000"/>
            <a:chOff x="296928" y="1269704"/>
            <a:chExt cx="9558469" cy="612000"/>
          </a:xfrm>
        </p:grpSpPr>
        <p:sp>
          <p:nvSpPr>
            <p:cNvPr id="78" name="Rectangle : coins arrondis 77">
              <a:extLst>
                <a:ext uri="{FF2B5EF4-FFF2-40B4-BE49-F238E27FC236}">
                  <a16:creationId xmlns="" xmlns:a16="http://schemas.microsoft.com/office/drawing/2014/main" id="{0956C5E7-DDCC-40FC-98D5-79BBDCFC38DE}"/>
                </a:ext>
              </a:extLst>
            </p:cNvPr>
            <p:cNvSpPr/>
            <p:nvPr/>
          </p:nvSpPr>
          <p:spPr>
            <a:xfrm>
              <a:off x="6795397" y="1269704"/>
              <a:ext cx="3060000" cy="61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b="1" dirty="0" smtClean="0">
                  <a:solidFill>
                    <a:schemeClr val="tx1"/>
                  </a:solidFill>
                </a:rPr>
                <a:t>n</a:t>
              </a:r>
              <a:r>
                <a:rPr lang="fr-FR" sz="1100" b="1" dirty="0">
                  <a:solidFill>
                    <a:schemeClr val="tx1"/>
                  </a:solidFill>
                </a:rPr>
                <a:t>° 3 – Impulser des initiatives pour le développement de projets innovants de connectivité </a:t>
              </a:r>
              <a:r>
                <a:rPr lang="fr-FR" sz="900" b="1" dirty="0">
                  <a:solidFill>
                    <a:schemeClr val="tx1"/>
                  </a:solidFill>
                </a:rPr>
                <a:t>(</a:t>
              </a:r>
              <a:r>
                <a:rPr lang="fr-FR" sz="900" b="1" dirty="0" err="1">
                  <a:solidFill>
                    <a:schemeClr val="tx1"/>
                  </a:solidFill>
                </a:rPr>
                <a:t>IoT</a:t>
              </a:r>
              <a:r>
                <a:rPr lang="fr-FR" sz="900" b="1" dirty="0">
                  <a:solidFill>
                    <a:schemeClr val="tx1"/>
                  </a:solidFill>
                </a:rPr>
                <a:t>, Wifi territorial, Cloud, GFU…)</a:t>
              </a:r>
            </a:p>
          </p:txBody>
        </p:sp>
        <p:sp>
          <p:nvSpPr>
            <p:cNvPr id="79" name="Rectangle : coins arrondis 78">
              <a:extLst>
                <a:ext uri="{FF2B5EF4-FFF2-40B4-BE49-F238E27FC236}">
                  <a16:creationId xmlns="" xmlns:a16="http://schemas.microsoft.com/office/drawing/2014/main" id="{8E96C54A-5FEE-4946-A00E-CC32B042BE63}"/>
                </a:ext>
              </a:extLst>
            </p:cNvPr>
            <p:cNvSpPr/>
            <p:nvPr/>
          </p:nvSpPr>
          <p:spPr>
            <a:xfrm>
              <a:off x="296928" y="1269704"/>
              <a:ext cx="3060000" cy="61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b="1" dirty="0" smtClean="0">
                  <a:solidFill>
                    <a:schemeClr val="tx1"/>
                  </a:solidFill>
                </a:rPr>
                <a:t>n</a:t>
              </a:r>
              <a:r>
                <a:rPr lang="fr-FR" sz="1100" b="1" dirty="0">
                  <a:solidFill>
                    <a:schemeClr val="tx1"/>
                  </a:solidFill>
                </a:rPr>
                <a:t>° 1 – </a:t>
              </a:r>
              <a:r>
                <a:rPr lang="fr-FR" sz="1100" b="1" dirty="0" smtClean="0">
                  <a:solidFill>
                    <a:schemeClr val="tx1"/>
                  </a:solidFill>
                </a:rPr>
                <a:t>Aménager </a:t>
              </a:r>
              <a:r>
                <a:rPr lang="fr-FR" sz="1100" b="1" dirty="0">
                  <a:solidFill>
                    <a:schemeClr val="tx1"/>
                  </a:solidFill>
                </a:rPr>
                <a:t>u</a:t>
              </a:r>
              <a:r>
                <a:rPr lang="fr-FR" sz="1100" b="1" dirty="0" smtClean="0">
                  <a:solidFill>
                    <a:schemeClr val="tx1"/>
                  </a:solidFill>
                </a:rPr>
                <a:t>n </a:t>
              </a:r>
              <a:r>
                <a:rPr lang="fr-FR" sz="1100" b="1" dirty="0">
                  <a:solidFill>
                    <a:schemeClr val="tx1"/>
                  </a:solidFill>
                </a:rPr>
                <a:t>territoire 100% THD en 2022 </a:t>
              </a:r>
              <a:r>
                <a:rPr lang="fr-FR" sz="1100" b="1" dirty="0" smtClean="0">
                  <a:solidFill>
                    <a:schemeClr val="tx1"/>
                  </a:solidFill>
                </a:rPr>
                <a:t>puis 100% </a:t>
              </a:r>
              <a:r>
                <a:rPr lang="fr-FR" sz="1100" b="1" dirty="0">
                  <a:solidFill>
                    <a:schemeClr val="tx1"/>
                  </a:solidFill>
                </a:rPr>
                <a:t>f</a:t>
              </a:r>
              <a:r>
                <a:rPr lang="fr-FR" sz="1100" b="1" dirty="0" smtClean="0">
                  <a:solidFill>
                    <a:schemeClr val="tx1"/>
                  </a:solidFill>
                </a:rPr>
                <a:t>ibre optique </a:t>
              </a:r>
              <a:r>
                <a:rPr lang="fr-FR" sz="1100" b="1" dirty="0">
                  <a:solidFill>
                    <a:schemeClr val="tx1"/>
                  </a:solidFill>
                </a:rPr>
                <a:t>à horizon 2025</a:t>
              </a:r>
            </a:p>
          </p:txBody>
        </p:sp>
        <p:sp>
          <p:nvSpPr>
            <p:cNvPr id="80" name="Rectangle : coins arrondis 79">
              <a:extLst>
                <a:ext uri="{FF2B5EF4-FFF2-40B4-BE49-F238E27FC236}">
                  <a16:creationId xmlns="" xmlns:a16="http://schemas.microsoft.com/office/drawing/2014/main" id="{626A7C1A-EE57-46F7-A832-0A6C18F6A776}"/>
                </a:ext>
              </a:extLst>
            </p:cNvPr>
            <p:cNvSpPr/>
            <p:nvPr/>
          </p:nvSpPr>
          <p:spPr>
            <a:xfrm>
              <a:off x="3546163" y="1269704"/>
              <a:ext cx="3060000" cy="61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b="1" dirty="0" smtClean="0">
                  <a:solidFill>
                    <a:schemeClr val="tx1"/>
                  </a:solidFill>
                </a:rPr>
                <a:t>n</a:t>
              </a:r>
              <a:r>
                <a:rPr lang="fr-FR" sz="1100" b="1" dirty="0">
                  <a:solidFill>
                    <a:schemeClr val="tx1"/>
                  </a:solidFill>
                </a:rPr>
                <a:t>° 2 – Assurer une meilleure couverture mobile 4G et faciliter l’arrivée de la 5G</a:t>
              </a:r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="" xmlns:a16="http://schemas.microsoft.com/office/drawing/2014/main" id="{057D7633-83A6-433D-8969-662589B29B5F}"/>
              </a:ext>
            </a:extLst>
          </p:cNvPr>
          <p:cNvSpPr/>
          <p:nvPr/>
        </p:nvSpPr>
        <p:spPr>
          <a:xfrm>
            <a:off x="-9737" y="711556"/>
            <a:ext cx="9915737" cy="252549"/>
          </a:xfrm>
          <a:prstGeom prst="rect">
            <a:avLst/>
          </a:prstGeom>
          <a:solidFill>
            <a:srgbClr val="8793D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  <a:latin typeface="+mj-lt"/>
              </a:rPr>
              <a:t>Enjeu stratégique 1 : Accélérer le déploiement des infrastructures numériques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1ED16EE9-B68D-4ECE-8457-08F630735C81}"/>
              </a:ext>
            </a:extLst>
          </p:cNvPr>
          <p:cNvSpPr/>
          <p:nvPr/>
        </p:nvSpPr>
        <p:spPr>
          <a:xfrm>
            <a:off x="-9737" y="1987173"/>
            <a:ext cx="9915737" cy="252549"/>
          </a:xfrm>
          <a:prstGeom prst="rect">
            <a:avLst/>
          </a:prstGeom>
          <a:solidFill>
            <a:srgbClr val="FFD6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Enjeu stratégique 2 : Engager la transformation numérique du territoire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428CF560-631D-4E0F-AB90-62BDA0E8FF96}"/>
              </a:ext>
            </a:extLst>
          </p:cNvPr>
          <p:cNvSpPr/>
          <p:nvPr/>
        </p:nvSpPr>
        <p:spPr>
          <a:xfrm>
            <a:off x="-9737" y="5603711"/>
            <a:ext cx="9915737" cy="198000"/>
          </a:xfrm>
          <a:prstGeom prst="rect">
            <a:avLst/>
          </a:prstGeom>
          <a:solidFill>
            <a:srgbClr val="C5E0B3"/>
          </a:solidFill>
        </p:spPr>
        <p:txBody>
          <a:bodyPr vert="horz" lIns="72000" tIns="72000" rIns="72000" bIns="72000" rtlCol="0" anchor="ctr">
            <a:noAutofit/>
          </a:bodyPr>
          <a:lstStyle/>
          <a:p>
            <a:pPr algn="ctr" defTabSz="914361">
              <a:lnSpc>
                <a:spcPct val="90000"/>
              </a:lnSpc>
              <a:spcBef>
                <a:spcPct val="0"/>
              </a:spcBef>
            </a:pPr>
            <a:r>
              <a:rPr lang="fr-FR" sz="1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Défi </a:t>
            </a:r>
            <a:r>
              <a:rPr lang="fr-FR" sz="1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n°5 : Organiser le développement d’une culture de la donnée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="" xmlns:a16="http://schemas.microsoft.com/office/drawing/2014/main" id="{9EA32E82-2585-4C12-A77F-61EFB8E10F11}"/>
              </a:ext>
            </a:extLst>
          </p:cNvPr>
          <p:cNvSpPr/>
          <p:nvPr/>
        </p:nvSpPr>
        <p:spPr>
          <a:xfrm>
            <a:off x="-9737" y="5335034"/>
            <a:ext cx="9915737" cy="252549"/>
          </a:xfrm>
          <a:prstGeom prst="rect">
            <a:avLst/>
          </a:prstGeom>
          <a:solidFill>
            <a:srgbClr val="C5E0B3"/>
          </a:solidFill>
        </p:spPr>
        <p:txBody>
          <a:bodyPr vert="horz" lIns="72000" tIns="72000" rIns="72000" bIns="72000" rtlCol="0" anchor="ctr">
            <a:noAutofit/>
          </a:bodyPr>
          <a:lstStyle/>
          <a:p>
            <a:pPr algn="ctr" defTabSz="914361">
              <a:lnSpc>
                <a:spcPct val="90000"/>
              </a:lnSpc>
              <a:spcBef>
                <a:spcPct val="0"/>
              </a:spcBef>
            </a:pPr>
            <a:r>
              <a:rPr lang="fr-FR" sz="1600" b="1" dirty="0">
                <a:latin typeface="+mj-lt"/>
                <a:ea typeface="+mj-ea"/>
                <a:cs typeface="+mj-cs"/>
              </a:rPr>
              <a:t>Enjeu stratégique 3 : Innover par la donnée</a:t>
            </a:r>
          </a:p>
        </p:txBody>
      </p:sp>
      <p:sp>
        <p:nvSpPr>
          <p:cNvPr id="98" name="Rectangle : coins arrondis 97">
            <a:extLst>
              <a:ext uri="{FF2B5EF4-FFF2-40B4-BE49-F238E27FC236}">
                <a16:creationId xmlns="" xmlns:a16="http://schemas.microsoft.com/office/drawing/2014/main" id="{FE13F791-3D1A-4329-B8E9-7AB9802DBD36}"/>
              </a:ext>
            </a:extLst>
          </p:cNvPr>
          <p:cNvSpPr/>
          <p:nvPr/>
        </p:nvSpPr>
        <p:spPr>
          <a:xfrm>
            <a:off x="18206" y="333967"/>
            <a:ext cx="9887794" cy="3503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102" name="ZoneTexte 101">
            <a:extLst>
              <a:ext uri="{FF2B5EF4-FFF2-40B4-BE49-F238E27FC236}">
                <a16:creationId xmlns="" xmlns:a16="http://schemas.microsoft.com/office/drawing/2014/main" id="{4B4B0105-BCD3-44BF-8CFB-1E5D24A5611B}"/>
              </a:ext>
            </a:extLst>
          </p:cNvPr>
          <p:cNvSpPr txBox="1"/>
          <p:nvPr/>
        </p:nvSpPr>
        <p:spPr>
          <a:xfrm>
            <a:off x="-22933" y="409242"/>
            <a:ext cx="99289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3 principes fondateurs </a:t>
            </a:r>
            <a:r>
              <a:rPr lang="fr-FR" sz="1100" dirty="0"/>
              <a:t>: Éthique – Inclusive – Responsable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296928" y="5930429"/>
            <a:ext cx="9558469" cy="612001"/>
            <a:chOff x="296928" y="5930429"/>
            <a:chExt cx="9558469" cy="612001"/>
          </a:xfrm>
        </p:grpSpPr>
        <p:sp>
          <p:nvSpPr>
            <p:cNvPr id="94" name="Rectangle : coins arrondis 93">
              <a:extLst>
                <a:ext uri="{FF2B5EF4-FFF2-40B4-BE49-F238E27FC236}">
                  <a16:creationId xmlns="" xmlns:a16="http://schemas.microsoft.com/office/drawing/2014/main" id="{E5771C86-8D98-43AE-891E-F72479030015}"/>
                </a:ext>
              </a:extLst>
            </p:cNvPr>
            <p:cNvSpPr/>
            <p:nvPr/>
          </p:nvSpPr>
          <p:spPr>
            <a:xfrm>
              <a:off x="6795397" y="5930430"/>
              <a:ext cx="3060000" cy="61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b="1" dirty="0">
                  <a:solidFill>
                    <a:schemeClr val="tx1"/>
                  </a:solidFill>
                </a:rPr>
                <a:t>n° 15 – Initier le développement des « Territoires intelligents » (ouverture et exploitation des données…)</a:t>
              </a:r>
            </a:p>
          </p:txBody>
        </p:sp>
        <p:sp>
          <p:nvSpPr>
            <p:cNvPr id="75" name="Rectangle : coins arrondis 93">
              <a:extLst>
                <a:ext uri="{FF2B5EF4-FFF2-40B4-BE49-F238E27FC236}">
                  <a16:creationId xmlns="" xmlns:a16="http://schemas.microsoft.com/office/drawing/2014/main" id="{E5771C86-8D98-43AE-891E-F72479030015}"/>
                </a:ext>
              </a:extLst>
            </p:cNvPr>
            <p:cNvSpPr/>
            <p:nvPr/>
          </p:nvSpPr>
          <p:spPr>
            <a:xfrm>
              <a:off x="3546162" y="5930429"/>
              <a:ext cx="3060000" cy="61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b="1" dirty="0">
                  <a:solidFill>
                    <a:schemeClr val="tx1"/>
                  </a:solidFill>
                </a:rPr>
                <a:t>n° 14 – Définir et organiser la gouvernance de la donnée</a:t>
              </a:r>
            </a:p>
          </p:txBody>
        </p:sp>
        <p:sp>
          <p:nvSpPr>
            <p:cNvPr id="97" name="Rectangle : coins arrondis 96">
              <a:extLst>
                <a:ext uri="{FF2B5EF4-FFF2-40B4-BE49-F238E27FC236}">
                  <a16:creationId xmlns="" xmlns:a16="http://schemas.microsoft.com/office/drawing/2014/main" id="{3311855F-B546-4EA9-9094-ADEFE0DCE4FA}"/>
                </a:ext>
              </a:extLst>
            </p:cNvPr>
            <p:cNvSpPr/>
            <p:nvPr/>
          </p:nvSpPr>
          <p:spPr>
            <a:xfrm>
              <a:off x="296928" y="5930430"/>
              <a:ext cx="3060000" cy="612000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b="1" dirty="0">
                  <a:solidFill>
                    <a:schemeClr val="tx1"/>
                  </a:solidFill>
                </a:rPr>
                <a:t>n° 13 – Acculturer les acteurs du territoire aux enjeux de la donnée</a:t>
              </a: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-9737" y="2256325"/>
            <a:ext cx="9915737" cy="3074489"/>
            <a:chOff x="-9737" y="2256325"/>
            <a:chExt cx="9915737" cy="3074489"/>
          </a:xfrm>
        </p:grpSpPr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83E781D1-6A42-444A-9FFF-C5232BEE5377}"/>
                </a:ext>
              </a:extLst>
            </p:cNvPr>
            <p:cNvSpPr/>
            <p:nvPr/>
          </p:nvSpPr>
          <p:spPr>
            <a:xfrm>
              <a:off x="-9737" y="2256325"/>
              <a:ext cx="9915737" cy="198000"/>
            </a:xfrm>
            <a:prstGeom prst="rect">
              <a:avLst/>
            </a:prstGeom>
            <a:solidFill>
              <a:srgbClr val="FF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47675" algn="ctr"/>
              <a:r>
                <a:rPr lang="fr-FR" sz="1400" b="1" dirty="0">
                  <a:solidFill>
                    <a:schemeClr val="tx1"/>
                  </a:solidFill>
                  <a:latin typeface="+mj-lt"/>
                </a:rPr>
                <a:t>Défi n°2 : Accompagner le citoyen dans la transformation numérique de la société</a:t>
              </a:r>
              <a:endParaRPr lang="fr-FR" sz="1400" b="1" cap="small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825C5326-B0B6-4643-B84C-53415952A0B9}"/>
                </a:ext>
              </a:extLst>
            </p:cNvPr>
            <p:cNvSpPr/>
            <p:nvPr/>
          </p:nvSpPr>
          <p:spPr>
            <a:xfrm>
              <a:off x="-9737" y="2454324"/>
              <a:ext cx="205494" cy="826831"/>
            </a:xfrm>
            <a:prstGeom prst="rect">
              <a:avLst/>
            </a:prstGeom>
            <a:solidFill>
              <a:srgbClr val="FF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100" b="1" dirty="0">
                  <a:latin typeface="+mj-lt"/>
                </a:rPr>
                <a:t> </a:t>
              </a:r>
              <a:r>
                <a:rPr lang="fr-FR" sz="1100" b="1" dirty="0">
                  <a:solidFill>
                    <a:schemeClr val="tx1"/>
                  </a:solidFill>
                  <a:latin typeface="+mj-lt"/>
                </a:rPr>
                <a:t>OBJECTIFS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4E380E1A-3341-4F11-B418-44C16716565B}"/>
                </a:ext>
              </a:extLst>
            </p:cNvPr>
            <p:cNvSpPr/>
            <p:nvPr/>
          </p:nvSpPr>
          <p:spPr>
            <a:xfrm>
              <a:off x="-9737" y="3281155"/>
              <a:ext cx="9915737" cy="198000"/>
            </a:xfrm>
            <a:prstGeom prst="rect">
              <a:avLst/>
            </a:prstGeom>
            <a:solidFill>
              <a:srgbClr val="FF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47675" algn="ctr"/>
              <a:r>
                <a:rPr lang="fr-FR" sz="1400" b="1" dirty="0">
                  <a:solidFill>
                    <a:schemeClr val="tx1"/>
                  </a:solidFill>
                  <a:latin typeface="+mj-lt"/>
                </a:rPr>
                <a:t>Défi n°3 : Favoriser </a:t>
              </a:r>
              <a:r>
                <a:rPr lang="fr-FR" sz="1400" b="1" dirty="0" smtClean="0">
                  <a:solidFill>
                    <a:schemeClr val="tx1"/>
                  </a:solidFill>
                  <a:latin typeface="+mj-lt"/>
                </a:rPr>
                <a:t>le développement des </a:t>
              </a:r>
              <a:r>
                <a:rPr lang="fr-FR" sz="1400" b="1" dirty="0">
                  <a:solidFill>
                    <a:schemeClr val="tx1"/>
                  </a:solidFill>
                  <a:latin typeface="+mj-lt"/>
                </a:rPr>
                <a:t>usages </a:t>
              </a:r>
              <a:r>
                <a:rPr lang="fr-FR" sz="1400" b="1" dirty="0" smtClean="0">
                  <a:solidFill>
                    <a:schemeClr val="tx1"/>
                  </a:solidFill>
                  <a:latin typeface="+mj-lt"/>
                </a:rPr>
                <a:t>numériques</a:t>
              </a:r>
              <a:endParaRPr lang="fr-FR" sz="1400" b="1" cap="small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D6A2D3B7-6EC7-4235-BB6C-6F0388A7A52B}"/>
                </a:ext>
              </a:extLst>
            </p:cNvPr>
            <p:cNvSpPr/>
            <p:nvPr/>
          </p:nvSpPr>
          <p:spPr>
            <a:xfrm>
              <a:off x="-9737" y="4305986"/>
              <a:ext cx="9915737" cy="198000"/>
            </a:xfrm>
            <a:prstGeom prst="rect">
              <a:avLst/>
            </a:prstGeom>
            <a:solidFill>
              <a:srgbClr val="FF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47675" algn="ctr"/>
              <a:r>
                <a:rPr lang="fr-FR" sz="1400" b="1" dirty="0">
                  <a:solidFill>
                    <a:schemeClr val="tx1"/>
                  </a:solidFill>
                  <a:latin typeface="+mj-lt"/>
                </a:rPr>
                <a:t>Défi n°4 : Renforcer l'attractivité et le développement du territoire par le numérique</a:t>
              </a:r>
              <a:endParaRPr lang="fr-FR" sz="1400" b="1" cap="small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="" xmlns:a16="http://schemas.microsoft.com/office/drawing/2014/main" id="{825C5326-B0B6-4643-B84C-53415952A0B9}"/>
                </a:ext>
              </a:extLst>
            </p:cNvPr>
            <p:cNvSpPr/>
            <p:nvPr/>
          </p:nvSpPr>
          <p:spPr>
            <a:xfrm>
              <a:off x="-9737" y="3479154"/>
              <a:ext cx="205494" cy="826831"/>
            </a:xfrm>
            <a:prstGeom prst="rect">
              <a:avLst/>
            </a:prstGeom>
            <a:solidFill>
              <a:srgbClr val="FF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100" b="1" dirty="0">
                  <a:latin typeface="+mj-lt"/>
                </a:rPr>
                <a:t> </a:t>
              </a:r>
              <a:r>
                <a:rPr lang="fr-FR" sz="1100" b="1" dirty="0">
                  <a:solidFill>
                    <a:schemeClr val="tx1"/>
                  </a:solidFill>
                  <a:latin typeface="+mj-lt"/>
                </a:rPr>
                <a:t>OBJECTIFS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="" xmlns:a16="http://schemas.microsoft.com/office/drawing/2014/main" id="{825C5326-B0B6-4643-B84C-53415952A0B9}"/>
                </a:ext>
              </a:extLst>
            </p:cNvPr>
            <p:cNvSpPr/>
            <p:nvPr/>
          </p:nvSpPr>
          <p:spPr>
            <a:xfrm>
              <a:off x="-9737" y="4503983"/>
              <a:ext cx="205494" cy="826831"/>
            </a:xfrm>
            <a:prstGeom prst="rect">
              <a:avLst/>
            </a:prstGeom>
            <a:solidFill>
              <a:srgbClr val="FF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100" b="1" dirty="0">
                  <a:latin typeface="+mj-lt"/>
                </a:rPr>
                <a:t> </a:t>
              </a:r>
              <a:r>
                <a:rPr lang="fr-FR" sz="1100" b="1" dirty="0">
                  <a:solidFill>
                    <a:schemeClr val="tx1"/>
                  </a:solidFill>
                  <a:latin typeface="+mj-lt"/>
                </a:rPr>
                <a:t>OBJECTIFS</a:t>
              </a:r>
            </a:p>
          </p:txBody>
        </p:sp>
      </p:grpSp>
      <p:sp>
        <p:nvSpPr>
          <p:cNvPr id="101" name="Rectangle 100">
            <a:extLst>
              <a:ext uri="{FF2B5EF4-FFF2-40B4-BE49-F238E27FC236}">
                <a16:creationId xmlns="" xmlns:a16="http://schemas.microsoft.com/office/drawing/2014/main" id="{825C5326-B0B6-4643-B84C-53415952A0B9}"/>
              </a:ext>
            </a:extLst>
          </p:cNvPr>
          <p:cNvSpPr/>
          <p:nvPr/>
        </p:nvSpPr>
        <p:spPr>
          <a:xfrm>
            <a:off x="-9737" y="1160342"/>
            <a:ext cx="205494" cy="826831"/>
          </a:xfrm>
          <a:prstGeom prst="rect">
            <a:avLst/>
          </a:prstGeom>
          <a:solidFill>
            <a:srgbClr val="879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100" b="1" dirty="0">
                <a:latin typeface="+mj-lt"/>
              </a:rPr>
              <a:t> </a:t>
            </a:r>
            <a:r>
              <a:rPr lang="fr-FR" sz="1100" b="1" dirty="0">
                <a:solidFill>
                  <a:schemeClr val="tx1"/>
                </a:solidFill>
                <a:latin typeface="+mj-lt"/>
              </a:rPr>
              <a:t>OBJECTIFS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825C5326-B0B6-4643-B84C-53415952A0B9}"/>
              </a:ext>
            </a:extLst>
          </p:cNvPr>
          <p:cNvSpPr/>
          <p:nvPr/>
        </p:nvSpPr>
        <p:spPr>
          <a:xfrm>
            <a:off x="-7315" y="5801711"/>
            <a:ext cx="205494" cy="826831"/>
          </a:xfrm>
          <a:prstGeom prst="rect">
            <a:avLst/>
          </a:prstGeom>
          <a:solidFill>
            <a:srgbClr val="C5E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100" b="1" dirty="0">
                <a:latin typeface="+mj-lt"/>
              </a:rPr>
              <a:t> </a:t>
            </a:r>
            <a:r>
              <a:rPr lang="fr-FR" sz="1100" b="1" dirty="0">
                <a:solidFill>
                  <a:schemeClr val="tx1"/>
                </a:solidFill>
                <a:latin typeface="+mj-lt"/>
              </a:rPr>
              <a:t>OBJECTIFS</a:t>
            </a:r>
          </a:p>
        </p:txBody>
      </p:sp>
      <p:sp>
        <p:nvSpPr>
          <p:cNvPr id="104" name="Espace réservé du pied de page 2">
            <a:extLst>
              <a:ext uri="{FF2B5EF4-FFF2-40B4-BE49-F238E27FC236}">
                <a16:creationId xmlns:a16="http://schemas.microsoft.com/office/drawing/2014/main" xmlns="" id="{3E396C5B-D603-4DB8-BF78-8F9BD4DEFE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39165" y="6492876"/>
            <a:ext cx="5091092" cy="365125"/>
          </a:xfrm>
        </p:spPr>
        <p:txBody>
          <a:bodyPr/>
          <a:lstStyle/>
          <a:p>
            <a:r>
              <a:rPr lang="fr-FR" dirty="0"/>
              <a:t>SCORAN BFC: comité des directeurs - mardi 7 mai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40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actis">
      <a:dk1>
        <a:srgbClr val="000000"/>
      </a:dk1>
      <a:lt1>
        <a:srgbClr val="FFFFFF"/>
      </a:lt1>
      <a:dk2>
        <a:srgbClr val="1DFBFF"/>
      </a:dk2>
      <a:lt2>
        <a:srgbClr val="3E50B4"/>
      </a:lt2>
      <a:accent1>
        <a:srgbClr val="F40056"/>
      </a:accent1>
      <a:accent2>
        <a:srgbClr val="FF9800"/>
      </a:accent2>
      <a:accent3>
        <a:srgbClr val="EDBF00"/>
      </a:accent3>
      <a:accent4>
        <a:srgbClr val="8B97D3"/>
      </a:accent4>
      <a:accent5>
        <a:srgbClr val="B2B9E1"/>
      </a:accent5>
      <a:accent6>
        <a:srgbClr val="D8DCF0"/>
      </a:accent6>
      <a:hlink>
        <a:srgbClr val="3E50B4"/>
      </a:hlink>
      <a:folHlink>
        <a:srgbClr val="1DFB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1144</Words>
  <Application>Microsoft Office PowerPoint</Application>
  <PresentationFormat>Format A4 (210 x 297 mm)</PresentationFormat>
  <Paragraphs>175</Paragraphs>
  <Slides>8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Office Theme</vt:lpstr>
      <vt:lpstr>Présentation PowerPoint</vt:lpstr>
      <vt:lpstr>Les grandes phases de l’élaboration de la SCORAN BFC</vt:lpstr>
      <vt:lpstr>Focus méthodologique : Organisation de cinq ateliers collaboratifs </vt:lpstr>
      <vt:lpstr>Focus méthodologique : Organisation d’ateliers thématiques pour approfondir les questions soulevées par les ateliers collaboratifs </vt:lpstr>
      <vt:lpstr>Constats: La Bourgogne-Franche-Comté, un territoire à dominante rurale</vt:lpstr>
      <vt:lpstr>AFOM : atouts et défis du territoire Bourgogne-Franche-Comté.</vt:lpstr>
      <vt:lpstr>SCORAN BFC:  3 enjeux stratégiques avec 3 principes fondateurs</vt:lpstr>
      <vt:lpstr>L’architecture de la SCORAN BFC : 3 enjeux stratégiques, 5 défis à relever, 15 orientations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2018-12-10T13:42:40Z</dcterms:created>
  <dcterms:modified xsi:type="dcterms:W3CDTF">2019-09-24T07:37:20Z</dcterms:modified>
</cp:coreProperties>
</file>